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5"/>
  </p:notesMasterIdLst>
  <p:sldIdLst>
    <p:sldId id="256" r:id="rId3"/>
    <p:sldId id="292" r:id="rId4"/>
    <p:sldId id="301" r:id="rId5"/>
    <p:sldId id="302" r:id="rId6"/>
    <p:sldId id="303" r:id="rId7"/>
    <p:sldId id="304" r:id="rId8"/>
    <p:sldId id="305" r:id="rId9"/>
    <p:sldId id="306" r:id="rId10"/>
    <p:sldId id="308" r:id="rId11"/>
    <p:sldId id="307" r:id="rId12"/>
    <p:sldId id="309" r:id="rId13"/>
    <p:sldId id="310" r:id="rId14"/>
    <p:sldId id="314" r:id="rId15"/>
    <p:sldId id="315" r:id="rId16"/>
    <p:sldId id="316" r:id="rId17"/>
    <p:sldId id="317" r:id="rId18"/>
    <p:sldId id="349" r:id="rId19"/>
    <p:sldId id="350" r:id="rId20"/>
    <p:sldId id="351" r:id="rId21"/>
    <p:sldId id="353" r:id="rId22"/>
    <p:sldId id="354" r:id="rId23"/>
    <p:sldId id="355" r:id="rId24"/>
    <p:sldId id="356" r:id="rId25"/>
    <p:sldId id="359" r:id="rId26"/>
    <p:sldId id="357" r:id="rId27"/>
    <p:sldId id="358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CA0"/>
    <a:srgbClr val="C05A80"/>
    <a:srgbClr val="C05AA0"/>
    <a:srgbClr val="C030A0"/>
    <a:srgbClr val="C06AFF"/>
    <a:srgbClr val="CC9900"/>
    <a:srgbClr val="00CCFF"/>
    <a:srgbClr val="8080C0"/>
    <a:srgbClr val="007FC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11" autoAdjust="0"/>
    <p:restoredTop sz="96005" autoAdjust="0"/>
  </p:normalViewPr>
  <p:slideViewPr>
    <p:cSldViewPr snapToGrid="0">
      <p:cViewPr>
        <p:scale>
          <a:sx n="149" d="100"/>
          <a:sy n="149" d="100"/>
        </p:scale>
        <p:origin x="1416" y="4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gs" Target="tags/tag57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2158676" y="5992474"/>
            <a:ext cx="3233854" cy="892098"/>
          </a:xfrm>
          <a:custGeom>
            <a:avLst/>
            <a:gdLst>
              <a:gd name="connsiteX0" fmla="*/ 7144 w 828675"/>
              <a:gd name="connsiteY0" fmla="*/ 219929 h 228600"/>
              <a:gd name="connsiteX1" fmla="*/ 347186 w 828675"/>
              <a:gd name="connsiteY1" fmla="*/ 124679 h 228600"/>
              <a:gd name="connsiteX2" fmla="*/ 487204 w 828675"/>
              <a:gd name="connsiteY2" fmla="*/ 48479 h 228600"/>
              <a:gd name="connsiteX3" fmla="*/ 527209 w 828675"/>
              <a:gd name="connsiteY3" fmla="*/ 23714 h 228600"/>
              <a:gd name="connsiteX4" fmla="*/ 775811 w 828675"/>
              <a:gd name="connsiteY4" fmla="*/ 83722 h 228600"/>
              <a:gd name="connsiteX5" fmla="*/ 820579 w 828675"/>
              <a:gd name="connsiteY5" fmla="*/ 223739 h 228600"/>
              <a:gd name="connsiteX6" fmla="*/ 7144 w 828675"/>
              <a:gd name="connsiteY6" fmla="*/ 21992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8675" h="228600">
                <a:moveTo>
                  <a:pt x="7144" y="219929"/>
                </a:moveTo>
                <a:cubicBezTo>
                  <a:pt x="7144" y="219929"/>
                  <a:pt x="35719" y="112297"/>
                  <a:pt x="347186" y="124679"/>
                </a:cubicBezTo>
                <a:cubicBezTo>
                  <a:pt x="347186" y="124679"/>
                  <a:pt x="431959" y="114202"/>
                  <a:pt x="487204" y="48479"/>
                </a:cubicBezTo>
                <a:cubicBezTo>
                  <a:pt x="497681" y="36097"/>
                  <a:pt x="511969" y="27524"/>
                  <a:pt x="527209" y="23714"/>
                </a:cubicBezTo>
                <a:cubicBezTo>
                  <a:pt x="588169" y="6569"/>
                  <a:pt x="731044" y="-21053"/>
                  <a:pt x="775811" y="83722"/>
                </a:cubicBezTo>
                <a:cubicBezTo>
                  <a:pt x="775811" y="83722"/>
                  <a:pt x="845344" y="138014"/>
                  <a:pt x="820579" y="223739"/>
                </a:cubicBezTo>
                <a:lnTo>
                  <a:pt x="7144" y="2199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6709148" y="3180"/>
            <a:ext cx="5492088" cy="2003038"/>
          </a:xfrm>
          <a:custGeom>
            <a:avLst/>
            <a:gdLst>
              <a:gd name="connsiteX0" fmla="*/ 0 w 5492088"/>
              <a:gd name="connsiteY0" fmla="*/ 0 h 2003038"/>
              <a:gd name="connsiteX1" fmla="*/ 5492088 w 5492088"/>
              <a:gd name="connsiteY1" fmla="*/ 0 h 2003038"/>
              <a:gd name="connsiteX2" fmla="*/ 5492088 w 5492088"/>
              <a:gd name="connsiteY2" fmla="*/ 1860851 h 2003038"/>
              <a:gd name="connsiteX3" fmla="*/ 5483220 w 5492088"/>
              <a:gd name="connsiteY3" fmla="*/ 1866680 h 2003038"/>
              <a:gd name="connsiteX4" fmla="*/ 3520066 w 5492088"/>
              <a:gd name="connsiteY4" fmla="*/ 1918010 h 2003038"/>
              <a:gd name="connsiteX5" fmla="*/ 2267415 w 5492088"/>
              <a:gd name="connsiteY5" fmla="*/ 1089100 h 2003038"/>
              <a:gd name="connsiteX6" fmla="*/ 1103969 w 5492088"/>
              <a:gd name="connsiteY6" fmla="*/ 568710 h 2003038"/>
              <a:gd name="connsiteX7" fmla="*/ 0 w 5492088"/>
              <a:gd name="connsiteY7" fmla="*/ 0 h 200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2088" h="2003038">
                <a:moveTo>
                  <a:pt x="0" y="0"/>
                </a:moveTo>
                <a:lnTo>
                  <a:pt x="5492088" y="0"/>
                </a:lnTo>
                <a:lnTo>
                  <a:pt x="5492088" y="1860851"/>
                </a:lnTo>
                <a:lnTo>
                  <a:pt x="5483220" y="1866680"/>
                </a:lnTo>
                <a:cubicBezTo>
                  <a:pt x="5394692" y="1918415"/>
                  <a:pt x="4951139" y="2113156"/>
                  <a:pt x="3520066" y="1918010"/>
                </a:cubicBezTo>
                <a:cubicBezTo>
                  <a:pt x="3520066" y="1918010"/>
                  <a:pt x="2839844" y="1843668"/>
                  <a:pt x="2267415" y="1089100"/>
                </a:cubicBezTo>
                <a:cubicBezTo>
                  <a:pt x="2267415" y="1089100"/>
                  <a:pt x="1944027" y="680222"/>
                  <a:pt x="1103969" y="568710"/>
                </a:cubicBezTo>
                <a:cubicBezTo>
                  <a:pt x="1103969" y="568710"/>
                  <a:pt x="0" y="45719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>
            <a:off x="6438711" y="-37399"/>
            <a:ext cx="3419707" cy="1003610"/>
          </a:xfrm>
          <a:custGeom>
            <a:avLst/>
            <a:gdLst>
              <a:gd name="connsiteX0" fmla="*/ 872967 w 876300"/>
              <a:gd name="connsiteY0" fmla="*/ 10001 h 257175"/>
              <a:gd name="connsiteX1" fmla="*/ 577692 w 876300"/>
              <a:gd name="connsiteY1" fmla="*/ 114776 h 257175"/>
              <a:gd name="connsiteX2" fmla="*/ 412909 w 876300"/>
              <a:gd name="connsiteY2" fmla="*/ 190976 h 257175"/>
              <a:gd name="connsiteX3" fmla="*/ 105252 w 876300"/>
              <a:gd name="connsiteY3" fmla="*/ 210026 h 257175"/>
              <a:gd name="connsiteX4" fmla="*/ 7145 w 876300"/>
              <a:gd name="connsiteY4" fmla="*/ 7144 h 257175"/>
              <a:gd name="connsiteX5" fmla="*/ 872967 w 876300"/>
              <a:gd name="connsiteY5" fmla="*/ 10001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6300" h="257175">
                <a:moveTo>
                  <a:pt x="872967" y="10001"/>
                </a:moveTo>
                <a:cubicBezTo>
                  <a:pt x="872967" y="10001"/>
                  <a:pt x="860585" y="133826"/>
                  <a:pt x="577692" y="114776"/>
                </a:cubicBezTo>
                <a:cubicBezTo>
                  <a:pt x="577692" y="114776"/>
                  <a:pt x="472917" y="102394"/>
                  <a:pt x="412909" y="190976"/>
                </a:cubicBezTo>
                <a:cubicBezTo>
                  <a:pt x="412909" y="190976"/>
                  <a:pt x="276702" y="330994"/>
                  <a:pt x="105252" y="210026"/>
                </a:cubicBezTo>
                <a:cubicBezTo>
                  <a:pt x="105252" y="210026"/>
                  <a:pt x="22384" y="162401"/>
                  <a:pt x="7145" y="7144"/>
                </a:cubicBezTo>
                <a:cubicBezTo>
                  <a:pt x="6192" y="7144"/>
                  <a:pt x="863442" y="10001"/>
                  <a:pt x="872967" y="1000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-18471" y="3884222"/>
            <a:ext cx="4225309" cy="2986903"/>
          </a:xfrm>
          <a:custGeom>
            <a:avLst/>
            <a:gdLst>
              <a:gd name="connsiteX0" fmla="*/ 896650 w 4225309"/>
              <a:gd name="connsiteY0" fmla="*/ 6 h 2986903"/>
              <a:gd name="connsiteX1" fmla="*/ 1474675 w 4225309"/>
              <a:gd name="connsiteY1" fmla="*/ 139623 h 2986903"/>
              <a:gd name="connsiteX2" fmla="*/ 2095428 w 4225309"/>
              <a:gd name="connsiteY2" fmla="*/ 1265898 h 2986903"/>
              <a:gd name="connsiteX3" fmla="*/ 3035845 w 4225309"/>
              <a:gd name="connsiteY3" fmla="*/ 2280657 h 2986903"/>
              <a:gd name="connsiteX4" fmla="*/ 4225309 w 4225309"/>
              <a:gd name="connsiteY4" fmla="*/ 2986900 h 2986903"/>
              <a:gd name="connsiteX5" fmla="*/ 2714 w 4225309"/>
              <a:gd name="connsiteY5" fmla="*/ 2986900 h 2986903"/>
              <a:gd name="connsiteX6" fmla="*/ 1263 w 4225309"/>
              <a:gd name="connsiteY6" fmla="*/ 1066909 h 2986903"/>
              <a:gd name="connsiteX7" fmla="*/ 0 w 4225309"/>
              <a:gd name="connsiteY7" fmla="*/ 921351 h 2986903"/>
              <a:gd name="connsiteX8" fmla="*/ 0 w 4225309"/>
              <a:gd name="connsiteY8" fmla="*/ 168410 h 2986903"/>
              <a:gd name="connsiteX9" fmla="*/ 19718 w 4225309"/>
              <a:gd name="connsiteY9" fmla="*/ 161475 h 2986903"/>
              <a:gd name="connsiteX10" fmla="*/ 896650 w 4225309"/>
              <a:gd name="connsiteY10" fmla="*/ 6 h 298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5309" h="2986903">
                <a:moveTo>
                  <a:pt x="896650" y="6"/>
                </a:moveTo>
                <a:cubicBezTo>
                  <a:pt x="1104783" y="-494"/>
                  <a:pt x="1312053" y="35080"/>
                  <a:pt x="1474675" y="139623"/>
                </a:cubicBezTo>
                <a:cubicBezTo>
                  <a:pt x="1474675" y="139623"/>
                  <a:pt x="2058257" y="299455"/>
                  <a:pt x="2095428" y="1265898"/>
                </a:cubicBezTo>
                <a:cubicBezTo>
                  <a:pt x="2095428" y="1265898"/>
                  <a:pt x="1972762" y="2146842"/>
                  <a:pt x="3035845" y="2280657"/>
                </a:cubicBezTo>
                <a:cubicBezTo>
                  <a:pt x="3035845" y="2280657"/>
                  <a:pt x="4039455" y="2626342"/>
                  <a:pt x="4225309" y="2986900"/>
                </a:cubicBezTo>
                <a:lnTo>
                  <a:pt x="2714" y="2986900"/>
                </a:lnTo>
                <a:cubicBezTo>
                  <a:pt x="2714" y="2989222"/>
                  <a:pt x="7070" y="1890944"/>
                  <a:pt x="1263" y="1066909"/>
                </a:cubicBezTo>
                <a:lnTo>
                  <a:pt x="0" y="921351"/>
                </a:lnTo>
                <a:lnTo>
                  <a:pt x="0" y="168410"/>
                </a:lnTo>
                <a:lnTo>
                  <a:pt x="19718" y="161475"/>
                </a:lnTo>
                <a:cubicBezTo>
                  <a:pt x="144581" y="118678"/>
                  <a:pt x="522012" y="904"/>
                  <a:pt x="896650" y="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671512" y="2801500"/>
            <a:ext cx="10848976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69926" y="1749300"/>
            <a:ext cx="10850562" cy="1040302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1512" y="3961068"/>
            <a:ext cx="108489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71512" y="4257339"/>
            <a:ext cx="108489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624516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625632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4086" y="0"/>
            <a:ext cx="895827" cy="3057236"/>
            <a:chOff x="-4086" y="0"/>
            <a:chExt cx="2009521" cy="6858000"/>
          </a:xfrm>
          <a:solidFill>
            <a:schemeClr val="accent1"/>
          </a:solidFill>
        </p:grpSpPr>
        <p:sp>
          <p:nvSpPr>
            <p:cNvPr id="8" name="任意多边形: 形状 7"/>
            <p:cNvSpPr/>
            <p:nvPr userDrawn="1"/>
          </p:nvSpPr>
          <p:spPr>
            <a:xfrm rot="16200000">
              <a:off x="-1742128" y="1744525"/>
              <a:ext cx="5492088" cy="2003038"/>
            </a:xfrm>
            <a:custGeom>
              <a:avLst/>
              <a:gdLst>
                <a:gd name="connsiteX0" fmla="*/ 0 w 5492088"/>
                <a:gd name="connsiteY0" fmla="*/ 0 h 2003038"/>
                <a:gd name="connsiteX1" fmla="*/ 5492088 w 5492088"/>
                <a:gd name="connsiteY1" fmla="*/ 0 h 2003038"/>
                <a:gd name="connsiteX2" fmla="*/ 5492088 w 5492088"/>
                <a:gd name="connsiteY2" fmla="*/ 1860851 h 2003038"/>
                <a:gd name="connsiteX3" fmla="*/ 5483220 w 5492088"/>
                <a:gd name="connsiteY3" fmla="*/ 1866680 h 2003038"/>
                <a:gd name="connsiteX4" fmla="*/ 3520066 w 5492088"/>
                <a:gd name="connsiteY4" fmla="*/ 1918010 h 2003038"/>
                <a:gd name="connsiteX5" fmla="*/ 2267415 w 5492088"/>
                <a:gd name="connsiteY5" fmla="*/ 1089100 h 2003038"/>
                <a:gd name="connsiteX6" fmla="*/ 1103969 w 5492088"/>
                <a:gd name="connsiteY6" fmla="*/ 568710 h 2003038"/>
                <a:gd name="connsiteX7" fmla="*/ 0 w 5492088"/>
                <a:gd name="connsiteY7" fmla="*/ 0 h 200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2088" h="2003038">
                  <a:moveTo>
                    <a:pt x="0" y="0"/>
                  </a:moveTo>
                  <a:lnTo>
                    <a:pt x="5492088" y="0"/>
                  </a:lnTo>
                  <a:lnTo>
                    <a:pt x="5492088" y="1860851"/>
                  </a:lnTo>
                  <a:lnTo>
                    <a:pt x="5483220" y="1866680"/>
                  </a:lnTo>
                  <a:cubicBezTo>
                    <a:pt x="5394692" y="1918415"/>
                    <a:pt x="4951139" y="2113156"/>
                    <a:pt x="3520066" y="1918010"/>
                  </a:cubicBezTo>
                  <a:cubicBezTo>
                    <a:pt x="3520066" y="1918010"/>
                    <a:pt x="2839844" y="1843668"/>
                    <a:pt x="2267415" y="1089100"/>
                  </a:cubicBezTo>
                  <a:cubicBezTo>
                    <a:pt x="2267415" y="1089100"/>
                    <a:pt x="1944027" y="680222"/>
                    <a:pt x="1103969" y="568710"/>
                  </a:cubicBezTo>
                  <a:cubicBezTo>
                    <a:pt x="1103969" y="568710"/>
                    <a:pt x="0" y="457198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 rot="16200000">
              <a:off x="-1205374" y="4681607"/>
              <a:ext cx="3377681" cy="975105"/>
            </a:xfrm>
            <a:custGeom>
              <a:avLst/>
              <a:gdLst>
                <a:gd name="connsiteX0" fmla="*/ 3377681 w 3377681"/>
                <a:gd name="connsiteY0" fmla="*/ 2390 h 975105"/>
                <a:gd name="connsiteX1" fmla="*/ 2225389 w 3377681"/>
                <a:gd name="connsiteY1" fmla="*/ 411268 h 975105"/>
                <a:gd name="connsiteX2" fmla="*/ 1582333 w 3377681"/>
                <a:gd name="connsiteY2" fmla="*/ 708634 h 975105"/>
                <a:gd name="connsiteX3" fmla="*/ 381721 w 3377681"/>
                <a:gd name="connsiteY3" fmla="*/ 782976 h 975105"/>
                <a:gd name="connsiteX4" fmla="*/ 12964 w 3377681"/>
                <a:gd name="connsiteY4" fmla="*/ 99979 h 975105"/>
                <a:gd name="connsiteX5" fmla="*/ 0 w 3377681"/>
                <a:gd name="connsiteY5" fmla="*/ 0 h 975105"/>
                <a:gd name="connsiteX6" fmla="*/ 2636158 w 3377681"/>
                <a:gd name="connsiteY6" fmla="*/ 0 h 975105"/>
                <a:gd name="connsiteX7" fmla="*/ 2833537 w 3377681"/>
                <a:gd name="connsiteY7" fmla="*/ 648 h 975105"/>
                <a:gd name="connsiteX8" fmla="*/ 3377681 w 3377681"/>
                <a:gd name="connsiteY8" fmla="*/ 2390 h 97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7681" h="975105">
                  <a:moveTo>
                    <a:pt x="3377681" y="2390"/>
                  </a:moveTo>
                  <a:cubicBezTo>
                    <a:pt x="3377681" y="2390"/>
                    <a:pt x="3329361" y="485610"/>
                    <a:pt x="2225389" y="411268"/>
                  </a:cubicBezTo>
                  <a:cubicBezTo>
                    <a:pt x="2225389" y="411268"/>
                    <a:pt x="1816511" y="362948"/>
                    <a:pt x="1582333" y="708634"/>
                  </a:cubicBezTo>
                  <a:cubicBezTo>
                    <a:pt x="1582333" y="708634"/>
                    <a:pt x="1050794" y="1255046"/>
                    <a:pt x="381721" y="782976"/>
                  </a:cubicBezTo>
                  <a:cubicBezTo>
                    <a:pt x="381721" y="782976"/>
                    <a:pt x="97493" y="619628"/>
                    <a:pt x="12964" y="99979"/>
                  </a:cubicBezTo>
                  <a:lnTo>
                    <a:pt x="0" y="0"/>
                  </a:lnTo>
                  <a:lnTo>
                    <a:pt x="2636158" y="0"/>
                  </a:lnTo>
                  <a:lnTo>
                    <a:pt x="2833537" y="648"/>
                  </a:lnTo>
                  <a:cubicBezTo>
                    <a:pt x="3152334" y="1693"/>
                    <a:pt x="3368389" y="2390"/>
                    <a:pt x="3377681" y="239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V="1">
            <a:off x="10199998" y="3819024"/>
            <a:ext cx="2019710" cy="3057236"/>
            <a:chOff x="9205097" y="0"/>
            <a:chExt cx="3024291" cy="4577871"/>
          </a:xfrm>
          <a:solidFill>
            <a:schemeClr val="accent1"/>
          </a:solidFill>
        </p:grpSpPr>
        <p:sp>
          <p:nvSpPr>
            <p:cNvPr id="13" name="任意多边形: 形状 12"/>
            <p:cNvSpPr/>
            <p:nvPr userDrawn="1"/>
          </p:nvSpPr>
          <p:spPr>
            <a:xfrm rot="5400000" flipV="1">
              <a:off x="8585894" y="619203"/>
              <a:ext cx="4225309" cy="2986903"/>
            </a:xfrm>
            <a:custGeom>
              <a:avLst/>
              <a:gdLst>
                <a:gd name="connsiteX0" fmla="*/ 896650 w 4225309"/>
                <a:gd name="connsiteY0" fmla="*/ 6 h 2986903"/>
                <a:gd name="connsiteX1" fmla="*/ 1474675 w 4225309"/>
                <a:gd name="connsiteY1" fmla="*/ 139623 h 2986903"/>
                <a:gd name="connsiteX2" fmla="*/ 2095428 w 4225309"/>
                <a:gd name="connsiteY2" fmla="*/ 1265898 h 2986903"/>
                <a:gd name="connsiteX3" fmla="*/ 3035845 w 4225309"/>
                <a:gd name="connsiteY3" fmla="*/ 2280657 h 2986903"/>
                <a:gd name="connsiteX4" fmla="*/ 4225309 w 4225309"/>
                <a:gd name="connsiteY4" fmla="*/ 2986900 h 2986903"/>
                <a:gd name="connsiteX5" fmla="*/ 2714 w 4225309"/>
                <a:gd name="connsiteY5" fmla="*/ 2986900 h 2986903"/>
                <a:gd name="connsiteX6" fmla="*/ 1263 w 4225309"/>
                <a:gd name="connsiteY6" fmla="*/ 1066909 h 2986903"/>
                <a:gd name="connsiteX7" fmla="*/ 0 w 4225309"/>
                <a:gd name="connsiteY7" fmla="*/ 921351 h 2986903"/>
                <a:gd name="connsiteX8" fmla="*/ 0 w 4225309"/>
                <a:gd name="connsiteY8" fmla="*/ 168410 h 2986903"/>
                <a:gd name="connsiteX9" fmla="*/ 19718 w 4225309"/>
                <a:gd name="connsiteY9" fmla="*/ 161475 h 2986903"/>
                <a:gd name="connsiteX10" fmla="*/ 896650 w 4225309"/>
                <a:gd name="connsiteY10" fmla="*/ 6 h 2986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5309" h="2986903">
                  <a:moveTo>
                    <a:pt x="896650" y="6"/>
                  </a:moveTo>
                  <a:cubicBezTo>
                    <a:pt x="1104783" y="-494"/>
                    <a:pt x="1312053" y="35080"/>
                    <a:pt x="1474675" y="139623"/>
                  </a:cubicBezTo>
                  <a:cubicBezTo>
                    <a:pt x="1474675" y="139623"/>
                    <a:pt x="2058257" y="299455"/>
                    <a:pt x="2095428" y="1265898"/>
                  </a:cubicBezTo>
                  <a:cubicBezTo>
                    <a:pt x="2095428" y="1265898"/>
                    <a:pt x="1972762" y="2146842"/>
                    <a:pt x="3035845" y="2280657"/>
                  </a:cubicBezTo>
                  <a:cubicBezTo>
                    <a:pt x="3035845" y="2280657"/>
                    <a:pt x="4039455" y="2626342"/>
                    <a:pt x="4225309" y="2986900"/>
                  </a:cubicBezTo>
                  <a:lnTo>
                    <a:pt x="2714" y="2986900"/>
                  </a:lnTo>
                  <a:cubicBezTo>
                    <a:pt x="2714" y="2989222"/>
                    <a:pt x="7070" y="1890944"/>
                    <a:pt x="1263" y="1066909"/>
                  </a:cubicBezTo>
                  <a:lnTo>
                    <a:pt x="0" y="921351"/>
                  </a:lnTo>
                  <a:lnTo>
                    <a:pt x="0" y="168410"/>
                  </a:lnTo>
                  <a:lnTo>
                    <a:pt x="19718" y="161475"/>
                  </a:lnTo>
                  <a:cubicBezTo>
                    <a:pt x="144581" y="118678"/>
                    <a:pt x="522012" y="904"/>
                    <a:pt x="896650" y="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 rot="5400000" flipV="1">
              <a:off x="10166412" y="2514895"/>
              <a:ext cx="3233854" cy="892098"/>
            </a:xfrm>
            <a:custGeom>
              <a:avLst/>
              <a:gdLst>
                <a:gd name="connsiteX0" fmla="*/ 7144 w 828675"/>
                <a:gd name="connsiteY0" fmla="*/ 219929 h 228600"/>
                <a:gd name="connsiteX1" fmla="*/ 347186 w 828675"/>
                <a:gd name="connsiteY1" fmla="*/ 124679 h 228600"/>
                <a:gd name="connsiteX2" fmla="*/ 487204 w 828675"/>
                <a:gd name="connsiteY2" fmla="*/ 48479 h 228600"/>
                <a:gd name="connsiteX3" fmla="*/ 527209 w 828675"/>
                <a:gd name="connsiteY3" fmla="*/ 23714 h 228600"/>
                <a:gd name="connsiteX4" fmla="*/ 775811 w 828675"/>
                <a:gd name="connsiteY4" fmla="*/ 83722 h 228600"/>
                <a:gd name="connsiteX5" fmla="*/ 820579 w 828675"/>
                <a:gd name="connsiteY5" fmla="*/ 223739 h 228600"/>
                <a:gd name="connsiteX6" fmla="*/ 7144 w 828675"/>
                <a:gd name="connsiteY6" fmla="*/ 219929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675" h="228600">
                  <a:moveTo>
                    <a:pt x="7144" y="219929"/>
                  </a:moveTo>
                  <a:cubicBezTo>
                    <a:pt x="7144" y="219929"/>
                    <a:pt x="35719" y="112297"/>
                    <a:pt x="347186" y="124679"/>
                  </a:cubicBezTo>
                  <a:cubicBezTo>
                    <a:pt x="347186" y="124679"/>
                    <a:pt x="431959" y="114202"/>
                    <a:pt x="487204" y="48479"/>
                  </a:cubicBezTo>
                  <a:cubicBezTo>
                    <a:pt x="497681" y="36097"/>
                    <a:pt x="511969" y="27524"/>
                    <a:pt x="527209" y="23714"/>
                  </a:cubicBezTo>
                  <a:cubicBezTo>
                    <a:pt x="588169" y="6569"/>
                    <a:pt x="731044" y="-21053"/>
                    <a:pt x="775811" y="83722"/>
                  </a:cubicBezTo>
                  <a:cubicBezTo>
                    <a:pt x="775811" y="83722"/>
                    <a:pt x="845344" y="138014"/>
                    <a:pt x="820579" y="223739"/>
                  </a:cubicBezTo>
                  <a:lnTo>
                    <a:pt x="7144" y="21992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895598" y="1727200"/>
            <a:ext cx="6400802" cy="185099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895598" y="4262926"/>
            <a:ext cx="64008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3966655"/>
            <a:ext cx="640080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7" name="任意多边形: 形状 6"/>
          <p:cNvSpPr/>
          <p:nvPr userDrawn="1"/>
        </p:nvSpPr>
        <p:spPr>
          <a:xfrm rot="16200000">
            <a:off x="-1742128" y="1744525"/>
            <a:ext cx="5492088" cy="2003038"/>
          </a:xfrm>
          <a:custGeom>
            <a:avLst/>
            <a:gdLst>
              <a:gd name="connsiteX0" fmla="*/ 0 w 5492088"/>
              <a:gd name="connsiteY0" fmla="*/ 0 h 2003038"/>
              <a:gd name="connsiteX1" fmla="*/ 5492088 w 5492088"/>
              <a:gd name="connsiteY1" fmla="*/ 0 h 2003038"/>
              <a:gd name="connsiteX2" fmla="*/ 5492088 w 5492088"/>
              <a:gd name="connsiteY2" fmla="*/ 1860851 h 2003038"/>
              <a:gd name="connsiteX3" fmla="*/ 5483220 w 5492088"/>
              <a:gd name="connsiteY3" fmla="*/ 1866680 h 2003038"/>
              <a:gd name="connsiteX4" fmla="*/ 3520066 w 5492088"/>
              <a:gd name="connsiteY4" fmla="*/ 1918010 h 2003038"/>
              <a:gd name="connsiteX5" fmla="*/ 2267415 w 5492088"/>
              <a:gd name="connsiteY5" fmla="*/ 1089100 h 2003038"/>
              <a:gd name="connsiteX6" fmla="*/ 1103969 w 5492088"/>
              <a:gd name="connsiteY6" fmla="*/ 568710 h 2003038"/>
              <a:gd name="connsiteX7" fmla="*/ 0 w 5492088"/>
              <a:gd name="connsiteY7" fmla="*/ 0 h 200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2088" h="2003038">
                <a:moveTo>
                  <a:pt x="0" y="0"/>
                </a:moveTo>
                <a:lnTo>
                  <a:pt x="5492088" y="0"/>
                </a:lnTo>
                <a:lnTo>
                  <a:pt x="5492088" y="1860851"/>
                </a:lnTo>
                <a:lnTo>
                  <a:pt x="5483220" y="1866680"/>
                </a:lnTo>
                <a:cubicBezTo>
                  <a:pt x="5394692" y="1918415"/>
                  <a:pt x="4951139" y="2113156"/>
                  <a:pt x="3520066" y="1918010"/>
                </a:cubicBezTo>
                <a:cubicBezTo>
                  <a:pt x="3520066" y="1918010"/>
                  <a:pt x="2839844" y="1843668"/>
                  <a:pt x="2267415" y="1089100"/>
                </a:cubicBezTo>
                <a:cubicBezTo>
                  <a:pt x="2267415" y="1089100"/>
                  <a:pt x="1944027" y="680222"/>
                  <a:pt x="1103969" y="568710"/>
                </a:cubicBezTo>
                <a:cubicBezTo>
                  <a:pt x="1103969" y="568710"/>
                  <a:pt x="0" y="45719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 rot="16200000">
            <a:off x="-1205374" y="4681607"/>
            <a:ext cx="3377681" cy="975105"/>
          </a:xfrm>
          <a:custGeom>
            <a:avLst/>
            <a:gdLst>
              <a:gd name="connsiteX0" fmla="*/ 3377681 w 3377681"/>
              <a:gd name="connsiteY0" fmla="*/ 2390 h 975105"/>
              <a:gd name="connsiteX1" fmla="*/ 2225389 w 3377681"/>
              <a:gd name="connsiteY1" fmla="*/ 411268 h 975105"/>
              <a:gd name="connsiteX2" fmla="*/ 1582333 w 3377681"/>
              <a:gd name="connsiteY2" fmla="*/ 708634 h 975105"/>
              <a:gd name="connsiteX3" fmla="*/ 381721 w 3377681"/>
              <a:gd name="connsiteY3" fmla="*/ 782976 h 975105"/>
              <a:gd name="connsiteX4" fmla="*/ 12964 w 3377681"/>
              <a:gd name="connsiteY4" fmla="*/ 99979 h 975105"/>
              <a:gd name="connsiteX5" fmla="*/ 0 w 3377681"/>
              <a:gd name="connsiteY5" fmla="*/ 0 h 975105"/>
              <a:gd name="connsiteX6" fmla="*/ 2636158 w 3377681"/>
              <a:gd name="connsiteY6" fmla="*/ 0 h 975105"/>
              <a:gd name="connsiteX7" fmla="*/ 2833537 w 3377681"/>
              <a:gd name="connsiteY7" fmla="*/ 648 h 975105"/>
              <a:gd name="connsiteX8" fmla="*/ 3377681 w 3377681"/>
              <a:gd name="connsiteY8" fmla="*/ 2390 h 97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7681" h="975105">
                <a:moveTo>
                  <a:pt x="3377681" y="2390"/>
                </a:moveTo>
                <a:cubicBezTo>
                  <a:pt x="3377681" y="2390"/>
                  <a:pt x="3329361" y="485610"/>
                  <a:pt x="2225389" y="411268"/>
                </a:cubicBezTo>
                <a:cubicBezTo>
                  <a:pt x="2225389" y="411268"/>
                  <a:pt x="1816511" y="362948"/>
                  <a:pt x="1582333" y="708634"/>
                </a:cubicBezTo>
                <a:cubicBezTo>
                  <a:pt x="1582333" y="708634"/>
                  <a:pt x="1050794" y="1255046"/>
                  <a:pt x="381721" y="782976"/>
                </a:cubicBezTo>
                <a:cubicBezTo>
                  <a:pt x="381721" y="782976"/>
                  <a:pt x="97493" y="619628"/>
                  <a:pt x="12964" y="99979"/>
                </a:cubicBezTo>
                <a:lnTo>
                  <a:pt x="0" y="0"/>
                </a:lnTo>
                <a:lnTo>
                  <a:pt x="2636158" y="0"/>
                </a:lnTo>
                <a:lnTo>
                  <a:pt x="2833537" y="648"/>
                </a:lnTo>
                <a:cubicBezTo>
                  <a:pt x="3152334" y="1693"/>
                  <a:pt x="3368389" y="2390"/>
                  <a:pt x="3377681" y="239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 rot="5400000" flipV="1">
            <a:off x="8585894" y="619203"/>
            <a:ext cx="4225309" cy="2986903"/>
          </a:xfrm>
          <a:custGeom>
            <a:avLst/>
            <a:gdLst>
              <a:gd name="connsiteX0" fmla="*/ 896650 w 4225309"/>
              <a:gd name="connsiteY0" fmla="*/ 6 h 2986903"/>
              <a:gd name="connsiteX1" fmla="*/ 1474675 w 4225309"/>
              <a:gd name="connsiteY1" fmla="*/ 139623 h 2986903"/>
              <a:gd name="connsiteX2" fmla="*/ 2095428 w 4225309"/>
              <a:gd name="connsiteY2" fmla="*/ 1265898 h 2986903"/>
              <a:gd name="connsiteX3" fmla="*/ 3035845 w 4225309"/>
              <a:gd name="connsiteY3" fmla="*/ 2280657 h 2986903"/>
              <a:gd name="connsiteX4" fmla="*/ 4225309 w 4225309"/>
              <a:gd name="connsiteY4" fmla="*/ 2986900 h 2986903"/>
              <a:gd name="connsiteX5" fmla="*/ 2714 w 4225309"/>
              <a:gd name="connsiteY5" fmla="*/ 2986900 h 2986903"/>
              <a:gd name="connsiteX6" fmla="*/ 1263 w 4225309"/>
              <a:gd name="connsiteY6" fmla="*/ 1066909 h 2986903"/>
              <a:gd name="connsiteX7" fmla="*/ 0 w 4225309"/>
              <a:gd name="connsiteY7" fmla="*/ 921351 h 2986903"/>
              <a:gd name="connsiteX8" fmla="*/ 0 w 4225309"/>
              <a:gd name="connsiteY8" fmla="*/ 168410 h 2986903"/>
              <a:gd name="connsiteX9" fmla="*/ 19718 w 4225309"/>
              <a:gd name="connsiteY9" fmla="*/ 161475 h 2986903"/>
              <a:gd name="connsiteX10" fmla="*/ 896650 w 4225309"/>
              <a:gd name="connsiteY10" fmla="*/ 6 h 298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5309" h="2986903">
                <a:moveTo>
                  <a:pt x="896650" y="6"/>
                </a:moveTo>
                <a:cubicBezTo>
                  <a:pt x="1104783" y="-494"/>
                  <a:pt x="1312053" y="35080"/>
                  <a:pt x="1474675" y="139623"/>
                </a:cubicBezTo>
                <a:cubicBezTo>
                  <a:pt x="1474675" y="139623"/>
                  <a:pt x="2058257" y="299455"/>
                  <a:pt x="2095428" y="1265898"/>
                </a:cubicBezTo>
                <a:cubicBezTo>
                  <a:pt x="2095428" y="1265898"/>
                  <a:pt x="1972762" y="2146842"/>
                  <a:pt x="3035845" y="2280657"/>
                </a:cubicBezTo>
                <a:cubicBezTo>
                  <a:pt x="3035845" y="2280657"/>
                  <a:pt x="4039455" y="2626342"/>
                  <a:pt x="4225309" y="2986900"/>
                </a:cubicBezTo>
                <a:lnTo>
                  <a:pt x="2714" y="2986900"/>
                </a:lnTo>
                <a:cubicBezTo>
                  <a:pt x="2714" y="2989222"/>
                  <a:pt x="7070" y="1890944"/>
                  <a:pt x="1263" y="1066909"/>
                </a:cubicBezTo>
                <a:lnTo>
                  <a:pt x="0" y="921351"/>
                </a:lnTo>
                <a:lnTo>
                  <a:pt x="0" y="168410"/>
                </a:lnTo>
                <a:lnTo>
                  <a:pt x="19718" y="161475"/>
                </a:lnTo>
                <a:cubicBezTo>
                  <a:pt x="144581" y="118678"/>
                  <a:pt x="522012" y="904"/>
                  <a:pt x="896650" y="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/>
        </p:nvSpPr>
        <p:spPr>
          <a:xfrm rot="5400000" flipV="1">
            <a:off x="10166412" y="2514895"/>
            <a:ext cx="3233854" cy="892098"/>
          </a:xfrm>
          <a:custGeom>
            <a:avLst/>
            <a:gdLst>
              <a:gd name="connsiteX0" fmla="*/ 7144 w 828675"/>
              <a:gd name="connsiteY0" fmla="*/ 219929 h 228600"/>
              <a:gd name="connsiteX1" fmla="*/ 347186 w 828675"/>
              <a:gd name="connsiteY1" fmla="*/ 124679 h 228600"/>
              <a:gd name="connsiteX2" fmla="*/ 487204 w 828675"/>
              <a:gd name="connsiteY2" fmla="*/ 48479 h 228600"/>
              <a:gd name="connsiteX3" fmla="*/ 527209 w 828675"/>
              <a:gd name="connsiteY3" fmla="*/ 23714 h 228600"/>
              <a:gd name="connsiteX4" fmla="*/ 775811 w 828675"/>
              <a:gd name="connsiteY4" fmla="*/ 83722 h 228600"/>
              <a:gd name="connsiteX5" fmla="*/ 820579 w 828675"/>
              <a:gd name="connsiteY5" fmla="*/ 223739 h 228600"/>
              <a:gd name="connsiteX6" fmla="*/ 7144 w 828675"/>
              <a:gd name="connsiteY6" fmla="*/ 21992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8675" h="228600">
                <a:moveTo>
                  <a:pt x="7144" y="219929"/>
                </a:moveTo>
                <a:cubicBezTo>
                  <a:pt x="7144" y="219929"/>
                  <a:pt x="35719" y="112297"/>
                  <a:pt x="347186" y="124679"/>
                </a:cubicBezTo>
                <a:cubicBezTo>
                  <a:pt x="347186" y="124679"/>
                  <a:pt x="431959" y="114202"/>
                  <a:pt x="487204" y="48479"/>
                </a:cubicBezTo>
                <a:cubicBezTo>
                  <a:pt x="497681" y="36097"/>
                  <a:pt x="511969" y="27524"/>
                  <a:pt x="527209" y="23714"/>
                </a:cubicBezTo>
                <a:cubicBezTo>
                  <a:pt x="588169" y="6569"/>
                  <a:pt x="731044" y="-21053"/>
                  <a:pt x="775811" y="83722"/>
                </a:cubicBezTo>
                <a:cubicBezTo>
                  <a:pt x="775811" y="83722"/>
                  <a:pt x="845344" y="138014"/>
                  <a:pt x="820579" y="223739"/>
                </a:cubicBezTo>
                <a:lnTo>
                  <a:pt x="7144" y="2199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.xml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6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8.xml"/><Relationship Id="rId2" Type="http://schemas.openxmlformats.org/officeDocument/2006/relationships/image" Target="../media/image21.png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9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20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1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2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2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25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6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.xml"/><Relationship Id="rId2" Type="http://schemas.openxmlformats.org/officeDocument/2006/relationships/image" Target="../media/image1.emf"/><Relationship Id="rId1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0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1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3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4.xml"/><Relationship Id="rId2" Type="http://schemas.openxmlformats.org/officeDocument/2006/relationships/image" Target="../media/image1.emf"/><Relationship Id="rId1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0.xml"/><Relationship Id="rId2" Type="http://schemas.openxmlformats.org/officeDocument/2006/relationships/image" Target="../media/image36.png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4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4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3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44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45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6.xml"/><Relationship Id="rId1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7.xml"/><Relationship Id="rId2" Type="http://schemas.openxmlformats.org/officeDocument/2006/relationships/image" Target="../media/image1.emf"/><Relationship Id="rId1" Type="http://schemas.openxmlformats.org/officeDocument/2006/relationships/oleObject" Target="../embeddings/oleObject4.bin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9.xml"/><Relationship Id="rId2" Type="http://schemas.openxmlformats.org/officeDocument/2006/relationships/image" Target="../media/image62.png"/><Relationship Id="rId1" Type="http://schemas.openxmlformats.org/officeDocument/2006/relationships/tags" Target="../tags/tag48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1.xml"/><Relationship Id="rId1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2.xml"/><Relationship Id="rId1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53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4.xml"/><Relationship Id="rId1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5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6.xml"/><Relationship Id="rId1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" name="think-cell Slide" r:id="rId1" imgW="9525" imgH="9525" progId="TCLayout.ActiveDocument.1">
                  <p:embed/>
                </p:oleObj>
              </mc:Choice>
              <mc:Fallback>
                <p:oleObj name="think-cell Slide" r:id="rId1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69926" y="3334900"/>
            <a:ext cx="10848976" cy="558799"/>
          </a:xfrm>
        </p:spPr>
        <p:txBody>
          <a:bodyPr/>
          <a:lstStyle/>
          <a:p>
            <a:r>
              <a:rPr lang="en-US" altLang="zh-CN" dirty="0"/>
              <a:t>David </a:t>
            </a:r>
            <a:r>
              <a:rPr lang="en-US" altLang="zh-CN" dirty="0" err="1"/>
              <a:t>Balduzzi</a:t>
            </a:r>
            <a:r>
              <a:rPr lang="en-US" altLang="zh-CN" dirty="0"/>
              <a:t>, Marta </a:t>
            </a:r>
            <a:r>
              <a:rPr lang="en-US" altLang="zh-CN" dirty="0" err="1"/>
              <a:t>Garnelo</a:t>
            </a:r>
            <a:r>
              <a:rPr lang="en-US" altLang="zh-CN" dirty="0"/>
              <a:t>, Yoram Bachrach, et al.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8340" y="2080630"/>
            <a:ext cx="10850562" cy="1040302"/>
          </a:xfrm>
        </p:spPr>
        <p:txBody>
          <a:bodyPr/>
          <a:lstStyle/>
          <a:p>
            <a:r>
              <a:rPr lang="en-US" altLang="zh-CN" sz="2800" dirty="0"/>
              <a:t>Open-ended Learning in Symmetric Zero-sum Games</a:t>
            </a:r>
            <a:endParaRPr lang="en-US" altLang="zh-CN" sz="5400" dirty="0"/>
          </a:p>
        </p:txBody>
      </p:sp>
      <p:sp>
        <p:nvSpPr>
          <p:cNvPr id="10" name="文本占位符 8"/>
          <p:cNvSpPr txBox="1"/>
          <p:nvPr/>
        </p:nvSpPr>
        <p:spPr>
          <a:xfrm>
            <a:off x="669926" y="4627818"/>
            <a:ext cx="10848976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ICML 2019</a:t>
            </a:r>
            <a:endParaRPr lang="zh-CN" altLang="en-US" sz="1600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Monotonic game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（单调博弈）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传递博弈的推广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7613" y="2059748"/>
            <a:ext cx="9137930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Monotonic game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中如果对着一个强度一般的固定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训练，效果很差。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9483" y="2490122"/>
            <a:ext cx="6823684" cy="186673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76304" y="5143822"/>
            <a:ext cx="3362049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 play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可以稳步提升水平。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39" y="4291501"/>
            <a:ext cx="6521749" cy="23352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Cyclic game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（循环博弈）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4009" y="1860541"/>
            <a:ext cx="8259589" cy="36055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63000" y="5840610"/>
            <a:ext cx="8650127" cy="7997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矩阵形式：各行各列和均为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连续形式：假定策略分布为均匀分布，固定一方策略对另一方求积分。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Cyclic game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（循环博弈）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529" y="2044695"/>
            <a:ext cx="6735182" cy="44021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1962" y="2168686"/>
            <a:ext cx="4244121" cy="22770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Eg.1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策略空间为圆盘。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估值函数为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v,w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有向面积。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（右手定则，顺时针克制）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eg.2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的方式取三个策略，构成石头剪刀布到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eg.1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博弈的嵌入。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8" y="4539142"/>
            <a:ext cx="4119890" cy="190770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Functional &amp; Empirical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gamescape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9924" y="2019102"/>
            <a:ext cx="10531476" cy="7997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对于非传递的博弈，不能像传递博弈那样，在群体中找到最优的一个纯策略或者混合策略。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需要用群体本身来展现策略空间的多样性，以便于在面对不同的对手的时候都能够有效应对。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8873" y="2977369"/>
            <a:ext cx="6303295" cy="343207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9739" y="2943361"/>
            <a:ext cx="3232319" cy="37846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考虑给定的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估值矩阵行的凸组合。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FGS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类似，只不过考虑全部策略空间，为函数的凸组合。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实践中使用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只能够体现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FGS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局部的信息。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Empirical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gamescape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708" y="2199497"/>
            <a:ext cx="4819360" cy="30156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估值矩阵中可能有多余的行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以及对应的列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，可被其他行线性表出。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删去这些行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，不影响当前的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但当添加新的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进估值矩阵时，原本多余的行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在面对新的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时可能不再多余（不再能被其他行线性表出）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2455" y="1908667"/>
            <a:ext cx="5879183" cy="36499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Empirical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gamescape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和矩阵秩的关系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9042" y="2148681"/>
            <a:ext cx="7172325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54" y="3971173"/>
            <a:ext cx="7048500" cy="17430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Empirical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gamescape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中的纳什均衡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94338" y="5663807"/>
            <a:ext cx="6263627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即纳什均衡时的分布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不会被任何可能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策略克制。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965" y="2500630"/>
            <a:ext cx="9193530" cy="2268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Relative population performance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11980" y="1809115"/>
            <a:ext cx="6486525" cy="46380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5830" y="4025588"/>
            <a:ext cx="4306228" cy="22770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：纳什均衡都是等价的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：单调博弈的均衡是绝对最强者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：添加新的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，群体水平是单调上升的。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3075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Effective Diversity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8036" y="1987763"/>
            <a:ext cx="9394338" cy="11690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本质是看纳什均衡中涉及到的纯策略之间的相对克制关系。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这种克制关系越丰富，越明显，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effective diversity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越大。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9758" y="3470031"/>
            <a:ext cx="8035785" cy="301784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3075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PSRO-Nash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8036" y="1987763"/>
            <a:ext cx="9381333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对着群体的纳什均衡做策略提升。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5016" y="2719365"/>
            <a:ext cx="8229600" cy="37216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246" y="5831645"/>
            <a:ext cx="3960478" cy="2394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598" y="5815861"/>
            <a:ext cx="588648" cy="255218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本文贡献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67921" y="2308950"/>
            <a:ext cx="10654568" cy="22401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对零和博弈建立了形式化的分析框架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gamescape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，分析策略克制的非传递性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算法，能够有效扩张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gamescape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，保证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effective diversity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3075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PSRO-Nash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8537" y="3824337"/>
            <a:ext cx="6626411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添加能打败原群体纳什均衡的策略能够严格扩大这个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7034" y="1905329"/>
            <a:ext cx="9070127" cy="16874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63000" y="4486254"/>
            <a:ext cx="10557487" cy="15383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FGS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的纳什均衡已经包含在群体中怎么办？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不可能实现扩展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由此本文提出了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PSRO-rectified-Nash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343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PSRO-rectified-Nash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9924" y="2013578"/>
            <a:ext cx="5020345" cy="30156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剥削群体纳什均衡（强者），会导致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缩小，如图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PSRO-rectified-Nash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采用剥削群体纳什均衡中自己打得过的分量（弱者），会使得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增大，如图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“宜将剩勇追穷寇”，扬长避短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0948" y="1304332"/>
            <a:ext cx="5927902" cy="353607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9924" y="5363616"/>
            <a:ext cx="109259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假设让每个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都与能够战胜自己的人打， 理论上讲这能“补齐短板”。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然而事实上这样会缩小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gamescape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比如说，一个出石头的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，为了补齐你和布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的短板，会选择变得越来越像一个剪刀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343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PSRO-rectified-Nash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9779" y="1956302"/>
            <a:ext cx="7420708" cy="4150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655" y="6106867"/>
            <a:ext cx="4356955" cy="62308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9924" y="2277258"/>
            <a:ext cx="35210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训练的不是一个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而是所有在纳什均衡中概率非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对于每个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，提升其相对于纳什均衡中自己能打过的那些分量的表现。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由此得到的算法的目标函数恰好是群体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effective diversity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的定义。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343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PSRO-rectified-Nash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9924" y="2277258"/>
            <a:ext cx="1046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在两个非传递博弈上做：上校博弈，连续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Lotto		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3375" y="3009573"/>
            <a:ext cx="4370822" cy="12131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46" y="4129099"/>
            <a:ext cx="4370822" cy="244799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5" y="3109099"/>
            <a:ext cx="5494408" cy="304800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343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PSRO-rectified-Nash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9924" y="2277258"/>
            <a:ext cx="1046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在两个非传递博弈上做：上校博弈，连续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Lotto		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3375" y="3009573"/>
            <a:ext cx="4370822" cy="12131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46" y="4129099"/>
            <a:ext cx="4370822" cy="244799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5" y="3109099"/>
            <a:ext cx="5494408" cy="304800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343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PSRO-rectified-Nash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98873" y="6250066"/>
            <a:ext cx="4494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各种算法</a:t>
            </a:r>
            <a:r>
              <a:rPr lang="en-US" altLang="zh-CN" dirty="0"/>
              <a:t>Relative Population Performance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1525" y="1860541"/>
            <a:ext cx="6027359" cy="425093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74822" y="5756063"/>
            <a:ext cx="8550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各种算法对</a:t>
            </a:r>
            <a:r>
              <a:rPr lang="en-US" altLang="zh-CN" dirty="0"/>
              <a:t>EGS</a:t>
            </a:r>
            <a:r>
              <a:rPr lang="zh-CN" altLang="en-US" dirty="0"/>
              <a:t>的探索：</a:t>
            </a:r>
            <a:r>
              <a:rPr lang="en-US" altLang="zh-CN" dirty="0"/>
              <a:t>PSRO-</a:t>
            </a:r>
            <a:r>
              <a:rPr lang="en-US" altLang="zh-CN" dirty="0" err="1"/>
              <a:t>rN</a:t>
            </a:r>
            <a:r>
              <a:rPr lang="zh-CN" altLang="en-US" dirty="0"/>
              <a:t>探索到了更大的范围，更有效地扩展</a:t>
            </a:r>
            <a:r>
              <a:rPr lang="en-US" altLang="zh-CN" dirty="0"/>
              <a:t>Population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169" y="1513390"/>
            <a:ext cx="11058072" cy="4004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think-cell Slide" r:id="rId1" imgW="9525" imgH="9525" progId="TCLayout.ActiveDocument.1">
                  <p:embed/>
                </p:oleObj>
              </mc:Choice>
              <mc:Fallback>
                <p:oleObj name="think-cell Slide" r:id="rId1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6752" y="3416180"/>
            <a:ext cx="10848976" cy="558799"/>
          </a:xfrm>
        </p:spPr>
        <p:txBody>
          <a:bodyPr/>
          <a:lstStyle/>
          <a:p>
            <a:r>
              <a:rPr lang="zh-CN" altLang="en-US" dirty="0"/>
              <a:t>一种求解双人零和博弈的算法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27076" y="2008380"/>
            <a:ext cx="10850562" cy="1040302"/>
          </a:xfrm>
        </p:spPr>
        <p:txBody>
          <a:bodyPr/>
          <a:lstStyle/>
          <a:p>
            <a:r>
              <a:rPr lang="en-US" altLang="zh-CN" sz="5400" dirty="0"/>
              <a:t>Double Oracle </a:t>
            </a:r>
            <a:r>
              <a:rPr lang="zh-CN" altLang="en-US" sz="5400" dirty="0"/>
              <a:t>算法</a:t>
            </a:r>
            <a:endParaRPr lang="zh-CN" altLang="en-US" sz="540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71196" y="4764853"/>
            <a:ext cx="10848976" cy="296271"/>
          </a:xfrm>
        </p:spPr>
        <p:txBody>
          <a:bodyPr/>
          <a:lstStyle/>
          <a:p>
            <a:r>
              <a:rPr lang="en-US" altLang="zh-CN" sz="1600" dirty="0"/>
              <a:t>2022.3.25</a:t>
            </a:r>
            <a:endParaRPr lang="zh-CN" altLang="en-US" sz="1600" dirty="0"/>
          </a:p>
        </p:txBody>
      </p:sp>
      <p:sp>
        <p:nvSpPr>
          <p:cNvPr id="6" name="文本占位符 10"/>
          <p:cNvSpPr>
            <a:spLocks noGrp="1"/>
          </p:cNvSpPr>
          <p:nvPr/>
        </p:nvSpPr>
        <p:spPr>
          <a:xfrm>
            <a:off x="10030460" y="6356985"/>
            <a:ext cx="1935480" cy="296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汪永毅</a:t>
            </a:r>
            <a:endParaRPr lang="zh-CN" altLang="en-US" sz="1600" dirty="0"/>
          </a:p>
        </p:txBody>
      </p:sp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为什么讲</a:t>
            </a:r>
            <a:r>
              <a:rPr lang="en-US" altLang="zh-CN" dirty="0"/>
              <a:t>Double Oracle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475" y="1583690"/>
            <a:ext cx="11633200" cy="45231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Fictitious Self-play, Regret Matching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等地位类似，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是一种基于博弈论均衡概念的多智能体游戏求解范式。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有一些变种发展，可用于非完美信息扩展式博弈：比如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PSRO(Policy Space Response Oracles) (Deepmind, 2016)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 Rectified Nash Response(2019), Alpha-PSRO(2019)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Double Oracle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作为一种博弈求解范式，可以自然地与当下流行的方法结合。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Best Response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可以采用强化学习、监督学习等方法近似。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求解子博弈的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均衡也可采用近似算法。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Neural Auto-curricula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NIPS 2021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）论文提出的依据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交互数据，自动设计多智能体学习范式的方法以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FP, DO, PSRO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baseline.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 Oracle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9925" y="1236980"/>
            <a:ext cx="11238865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选择一个子博弈开始。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对当前子博弈，求解其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博弈双方分别对子博弈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均衡策略取最优对策（纯策略），用最优对策扩展子博弈动作空间。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不断重复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直至无新的纯策略可添加，此时获得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3310255"/>
            <a:ext cx="10883900" cy="2961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34590" y="6308725"/>
            <a:ext cx="69145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通过不断扩大子博弈，渐进式求解双人零和矩阵博弈的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均衡。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67921" y="2098611"/>
            <a:ext cx="10654568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是（反对称的）零和矩阵博弈的推广，从离散推广到一般的策略集上。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Symmetric zero-sum Functional-form games (FFGs)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0930" y="2827318"/>
            <a:ext cx="7448550" cy="3371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 Oracle</a:t>
            </a:r>
            <a:r>
              <a:rPr lang="zh-CN" altLang="en-US" dirty="0"/>
              <a:t>算法（石头剪刀布的例子）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7345" y="1236980"/>
            <a:ext cx="6219190" cy="56311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刚开始只允许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Rock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1*1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的子博弈中，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&lt;R,R&gt;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均衡的最优对策为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&lt;P,P&gt;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P,P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分别加到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的允许动作空间中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现在允许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Rock, Paper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2*2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的子博弈中，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&lt;P,P&gt;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均衡的最优对策为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&lt;S,S&gt;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S,S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分别加到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的允许动作空间中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现在允许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Rock, Paper, Scissor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3*3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的子博弈中，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&lt;1/3R+1/3P+1/3S, 1/3R+1/3P+1/3S&gt;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均衡的最优对策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R,P,S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均在双方动作空间中，因此算法停止，输出上述均衡策略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792595" y="1344295"/>
            <a:ext cx="5116195" cy="47675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占位符 10"/>
          <p:cNvSpPr>
            <a:spLocks noGrp="1"/>
          </p:cNvSpPr>
          <p:nvPr/>
        </p:nvSpPr>
        <p:spPr>
          <a:xfrm>
            <a:off x="8545830" y="6050280"/>
            <a:ext cx="1935480" cy="296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1</a:t>
            </a:r>
            <a:r>
              <a:rPr lang="zh-CN" altLang="en-US" sz="1600" dirty="0"/>
              <a:t>的收益矩阵</a:t>
            </a:r>
            <a:endParaRPr lang="zh-CN" altLang="en-US" sz="1600" dirty="0"/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 Oracle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475" y="1583690"/>
            <a:ext cx="11876405" cy="4892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双方均对上一步得到的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均衡策略取最优对策，最优对策被认为是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给出的。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为什么不直接求解完整博弈的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均衡，而要分步求解，这不是更复杂吗？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对于包含全部可行动作空间的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均衡，这样做确实更复杂（比如石头剪刀布）。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对于其他情况，这样做只需要求解多个小规模子博弈的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的联系和区别？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FSP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根据对手历史决策的平均策略取最优对策，来更新自己的策略。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DO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根据历史上所有的策略取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均衡，再对对手的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均衡策略取最优对策。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根据自身历史决策，累计每次决策的后悔值形成自身策略。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FSP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都是近似算法，而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本身是精确算法。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 Oracle</a:t>
            </a:r>
            <a:r>
              <a:rPr lang="zh-CN" altLang="en-US" dirty="0"/>
              <a:t>算法（扩展形式）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71475" y="1583690"/>
            <a:ext cx="11633200" cy="23069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玩家的动作空间变为博弈树上的历史动作序列（仅包含自己决策的那部分）。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因为直接添加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均衡的最优对策（序列）可能导致博弈在树的非叶子节点终止，因此需要为这些中间节点作为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临时叶子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人为添加价值，添加的价值应当是该节点处决策者收益的下界。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其余操作同矩阵博弈的求解。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230" y="3890010"/>
            <a:ext cx="7206615" cy="27692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think-cell Slide" r:id="rId1" imgW="9525" imgH="9525" progId="TCLayout.ActiveDocument.1">
                  <p:embed/>
                </p:oleObj>
              </mc:Choice>
              <mc:Fallback>
                <p:oleObj name="think-cell Slide" r:id="rId1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6435" y="3416300"/>
            <a:ext cx="10848975" cy="1204595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Marc Lanctot, et al. </a:t>
            </a:r>
            <a:endParaRPr lang="en-US" altLang="zh-CN" sz="2400" dirty="0"/>
          </a:p>
          <a:p>
            <a:r>
              <a:rPr lang="en-US" altLang="zh-CN" sz="2400" dirty="0"/>
              <a:t>DeepMind</a:t>
            </a:r>
            <a:endParaRPr lang="en-US" altLang="zh-CN" sz="2400" dirty="0"/>
          </a:p>
          <a:p>
            <a:r>
              <a:rPr lang="en-US" altLang="zh-CN" sz="2400" dirty="0"/>
              <a:t>NIPS 2017</a:t>
            </a:r>
            <a:endParaRPr lang="en-US" altLang="zh-CN" sz="2400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27075" y="1859280"/>
            <a:ext cx="10850245" cy="1609725"/>
          </a:xfrm>
        </p:spPr>
        <p:txBody>
          <a:bodyPr/>
          <a:lstStyle/>
          <a:p>
            <a:r>
              <a:rPr lang="en-US" altLang="zh-CN" sz="4400" dirty="0"/>
              <a:t>A Unified Game-Theoretic Approach to Multiagent Reinforcement Learning</a:t>
            </a:r>
            <a:endParaRPr lang="en-US" altLang="zh-CN" sz="440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71196" y="4964878"/>
            <a:ext cx="10848976" cy="296271"/>
          </a:xfrm>
        </p:spPr>
        <p:txBody>
          <a:bodyPr/>
          <a:lstStyle/>
          <a:p>
            <a:r>
              <a:rPr lang="en-US" altLang="zh-CN" sz="1600" dirty="0"/>
              <a:t>2022.4.15</a:t>
            </a:r>
            <a:endParaRPr lang="zh-CN" altLang="en-US" sz="1600" dirty="0"/>
          </a:p>
        </p:txBody>
      </p:sp>
      <p:sp>
        <p:nvSpPr>
          <p:cNvPr id="6" name="文本占位符 10"/>
          <p:cNvSpPr>
            <a:spLocks noGrp="1"/>
          </p:cNvSpPr>
          <p:nvPr/>
        </p:nvSpPr>
        <p:spPr>
          <a:xfrm>
            <a:off x="10030460" y="6356985"/>
            <a:ext cx="1935480" cy="296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汪永毅</a:t>
            </a:r>
            <a:endParaRPr lang="zh-CN" altLang="en-US" sz="1600" dirty="0"/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475" y="1691005"/>
            <a:ext cx="11633200" cy="52622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泛化了之前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IBR(Iterated Best Response), DO(Double Oracle), FP(Fictitious Play)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等方法，提出了一种通用的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PSRO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IBR, DO, FP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流程上类似，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PSRO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将它们的共性抽离出来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提出了一种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PSRO(Policy Space Response Oracle)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下的具体算法实现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DCH(Deep Cognitive Hierarchies)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，并通过两个部分可观测游戏上的实验验证了其效果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提出一种新的度量：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Joint-policy correlation,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用于度量多智能体独立强化学习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(InRL)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中的过拟合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InRL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训练不稳定：某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决策会导致其他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环境发生变化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部分观测情况下，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可能会获得虚拟奖励，即与本身决策无关的奖励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多智能体独立训练学出来的解对其他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的行为有较强的依赖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71475" y="1412875"/>
            <a:ext cx="11633200" cy="26765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根据对手历史决策的平均策略取最优对策，来更新自己的策略。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根据历史上所有的策略取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均衡，再对对手的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均衡策略取最优对策。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根据自身历史决策，累计每次决策的后悔值形成自身策略。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根据对手的上一次决策取最优对策，来更新自己的策略。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InRL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根据对手这一次决策来优化。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1475" y="3735070"/>
            <a:ext cx="11633200" cy="30460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每步迭代都是对历史的总结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对手的平均、历史策略集的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、自己的决策历史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meta-strategy 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：对之前博弈历史的认识，是一个联合策略集上的分布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根据历史，通过某种方法产生新的策略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——BR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、后悔值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产生新的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policy 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：根据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 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得到的对策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由此产生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PSRO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PSRO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14440" y="1508125"/>
            <a:ext cx="5314950" cy="4297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30" y="1477010"/>
            <a:ext cx="2095500" cy="4267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11555" y="1430020"/>
            <a:ext cx="1824990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Policy Space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05205" y="1970405"/>
            <a:ext cx="65087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IBR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030" y="2084070"/>
            <a:ext cx="1943100" cy="27813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03300" y="2804160"/>
            <a:ext cx="804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InRL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030" y="2927350"/>
            <a:ext cx="2007870" cy="259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03300" y="3742055"/>
            <a:ext cx="65087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r="67299" b="6373"/>
          <a:stretch>
            <a:fillRect/>
          </a:stretch>
        </p:blipFill>
        <p:spPr>
          <a:xfrm>
            <a:off x="2143125" y="3872230"/>
            <a:ext cx="656590" cy="2425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330" y="3834130"/>
            <a:ext cx="2240280" cy="30861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96950" y="5024755"/>
            <a:ext cx="804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" y="5792470"/>
            <a:ext cx="6092190" cy="3429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085" y="4300855"/>
            <a:ext cx="1322070" cy="37719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906905" y="2352040"/>
            <a:ext cx="285813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所有对手上一步决策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91030" y="3280410"/>
            <a:ext cx="285813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所有对手这一步决策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71345" y="4603115"/>
            <a:ext cx="310959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所有对手历史策略的平均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69440" y="6165850"/>
            <a:ext cx="408495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历史策略集下子博弈的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2075" y="4300855"/>
            <a:ext cx="1188720" cy="3429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</a:t>
            </a:r>
            <a:r>
              <a:rPr lang="en-US" altLang="zh-CN" dirty="0"/>
              <a:t>Meta-strategy——</a:t>
            </a:r>
            <a:r>
              <a:rPr lang="zh-CN" altLang="en-US" dirty="0"/>
              <a:t>为历史策略分配权重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14440" y="1508125"/>
            <a:ext cx="5314950" cy="42976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3385" y="1508125"/>
            <a:ext cx="6073140" cy="41541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本文提出了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PRD(</a:t>
            </a:r>
            <a:r>
              <a:rPr lang="en-US" altLang="zh-CN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Projected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Replicator Dynamics)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Replicator Dynamics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，通过演化的方式确定在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中，历史上的各策略应当占多少比重。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7370" y="2381885"/>
            <a:ext cx="5376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91325" y="4948555"/>
            <a:ext cx="4091940" cy="3467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5930" y="1562100"/>
            <a:ext cx="5376545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Regret Matching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：累计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值，平均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Hedge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：累计收益，用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得策略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Replicator Dynamics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7370" y="3850640"/>
            <a:ext cx="5376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095" y="1927860"/>
            <a:ext cx="2630805" cy="530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20" y="1834515"/>
            <a:ext cx="3303905" cy="7169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05" y="2458085"/>
            <a:ext cx="8686165" cy="8680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05840" y="1259205"/>
            <a:ext cx="10631170" cy="45231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方便起见，只讨论双方参与的博弈。（多方参与的也可适用：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reward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形式变为张量乘法）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收益矩阵：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复制动态方程：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						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意义：生物学的种群进化（把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看做环境组成部分，不限制和为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策略分量可以看做种群中的某类基因，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仅有一个基因时解为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型曲线。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看做相互影响的种群（竞争、共生、捕食等）。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解：复制动态方程的解为演化稳定策略（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），意味着种群不再发生进化，基因库达到稳定。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意味着博弈双方策略达到稳定，没有发生改变的动力。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Projected Replicator Dynamics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7370" y="3850640"/>
            <a:ext cx="5376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1475" y="1583690"/>
            <a:ext cx="11633200" cy="4892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Replicator Dynamics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稳定点？环？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需要一定的探索机制，防止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局限于某个极限环中。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（投影）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Projection operator: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			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为概率单纯形各分量均不小于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的部分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通过投影，防止某些纯策略的概率权重消失，至少为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4855" y="3742055"/>
            <a:ext cx="2397760" cy="44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565" y="3697605"/>
            <a:ext cx="2498725" cy="4914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90" y="4522470"/>
            <a:ext cx="7002780" cy="4508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" y="5331460"/>
            <a:ext cx="3917950" cy="3752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375" y="6009640"/>
            <a:ext cx="2793365" cy="4146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300" y="5311140"/>
            <a:ext cx="1280160" cy="3613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67921" y="2098611"/>
            <a:ext cx="10654568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一般的零和博弈？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Symmetric zero-sum Functional-form games (FFGs)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3740192" y="2098611"/>
          <a:ext cx="30204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232"/>
                <a:gridCol w="1007619"/>
                <a:gridCol w="1007619"/>
              </a:tblGrid>
              <a:tr h="2337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0, 0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1,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2,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23371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3,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0, 0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4, -4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23371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5, 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6, 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0, 0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7"/>
          <p:cNvGraphicFramePr>
            <a:graphicFrameLocks noGrp="1"/>
          </p:cNvGraphicFramePr>
          <p:nvPr/>
        </p:nvGraphicFramePr>
        <p:xfrm>
          <a:off x="7100364" y="2098611"/>
          <a:ext cx="30204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232"/>
                <a:gridCol w="1007619"/>
                <a:gridCol w="1007619"/>
              </a:tblGrid>
              <a:tr h="2337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23371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23371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669923" y="3662110"/>
            <a:ext cx="10709931" cy="25295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当一个游戏中双方角色不同质（如上例所示），要对其进行同质化。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从博弈论中的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Player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概念（只扮演一种角色）到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的概念（扮演角色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时的策略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扮演角色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时的策略）。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对于零和博弈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之间的胜率矩阵，可以：</a:t>
            </a:r>
            <a:endParaRPr lang="en-US" altLang="zh-CN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每一项胜率</a:t>
            </a:r>
            <a:r>
              <a:rPr lang="en-US" altLang="zh-CN" sz="1600" dirty="0"/>
              <a:t>-0.5</a:t>
            </a:r>
            <a:r>
              <a:rPr lang="zh-CN" altLang="en-US" sz="1600" dirty="0"/>
              <a:t>变为反对称矩阵</a:t>
            </a:r>
            <a:endParaRPr lang="en-US" altLang="zh-CN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每一项取为胜率除以败率的对数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/>
          <a:srcRect t="9738"/>
          <a:stretch>
            <a:fillRect/>
          </a:stretch>
        </p:blipFill>
        <p:spPr>
          <a:xfrm>
            <a:off x="4919662" y="5459124"/>
            <a:ext cx="2950077" cy="5817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PSRO</a:t>
            </a:r>
            <a:r>
              <a:rPr lang="zh-CN" altLang="en-US" dirty="0"/>
              <a:t>的一种近似实现</a:t>
            </a:r>
            <a:r>
              <a:rPr lang="en-US" altLang="zh-CN" dirty="0"/>
              <a:t>——DCH (Deep Cognitive Hierarchies)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760" y="1057275"/>
            <a:ext cx="5388610" cy="4246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70" y="1287780"/>
            <a:ext cx="4686300" cy="39395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1185" y="5162550"/>
            <a:ext cx="10261600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NK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个完全并行的进程，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为玩家数，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为每个玩家策略空间大小。共享存储。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每个进程维护自己的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 policy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每次迭代加载同层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，同层及前面层的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 policy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每若干步更新自己的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Meta-strategy, Oracle policy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Joint Policy Correlation——</a:t>
            </a:r>
            <a:r>
              <a:rPr lang="zh-CN" altLang="en-US" dirty="0"/>
              <a:t>衡量独立训练造成的过拟合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3385" y="1130935"/>
            <a:ext cx="6073140" cy="41541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多智能体任务中，独立训练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(InRL)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的效果往往不好。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以双人博弈为例（多人博弈类似），假设两人动作空间大小相同，收益均非负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组实验（图为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组），每组内两人共同学习，学习若干次，得到最终策略。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M[i,j]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中数字为第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组学习得到的玩家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策略，和第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组学习得到的玩家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策略对打得到的两人收益之和。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用对角线元素平均值减去非对角元素平均值，再除以对角线元素平均值。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7370" y="2381885"/>
            <a:ext cx="5376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1910" y="948690"/>
            <a:ext cx="5490845" cy="42049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219700"/>
            <a:ext cx="7303770" cy="16383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05930" y="4974590"/>
            <a:ext cx="233299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rgbClr val="FF0000"/>
                </a:solidFill>
              </a:rPr>
              <a:t>https://arxiv.org/pdf/1704.04651.pdf</a:t>
            </a:r>
            <a:endParaRPr lang="zh-CN" altLang="en-US" sz="100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5394325"/>
            <a:ext cx="2223770" cy="127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——Leduc Poker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7370" y="2381885"/>
            <a:ext cx="53765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5930" y="1562100"/>
            <a:ext cx="9828530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和固定对手（迭代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CFR (Average &amp; Pure)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可剥削度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165" y="2063750"/>
            <a:ext cx="5993130" cy="361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" y="2842895"/>
            <a:ext cx="10897870" cy="3389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325" y="6095365"/>
            <a:ext cx="3516630" cy="2476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——Leduc Poker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710" y="1191895"/>
            <a:ext cx="9742805" cy="53613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think-cell Slide" r:id="rId1" imgW="9525" imgH="9525" progId="TCLayout.ActiveDocument.1">
                  <p:embed/>
                </p:oleObj>
              </mc:Choice>
              <mc:Fallback>
                <p:oleObj name="think-cell Slide" r:id="rId1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6435" y="3416300"/>
            <a:ext cx="10848975" cy="1204595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Xidong Feng, Oliver Slumber, Yaodong Yang, et al. </a:t>
            </a:r>
            <a:endParaRPr lang="en-US" altLang="zh-CN" sz="2400" dirty="0"/>
          </a:p>
          <a:p>
            <a:r>
              <a:rPr lang="en-US" altLang="zh-CN" sz="2400" dirty="0"/>
              <a:t>University College London, Shanghai Jiao Tong University, et, al.</a:t>
            </a:r>
            <a:endParaRPr lang="en-US" altLang="zh-CN" sz="2400" dirty="0"/>
          </a:p>
          <a:p>
            <a:r>
              <a:rPr lang="en-US" altLang="zh-CN" sz="2400" dirty="0"/>
              <a:t>NIPS 2021</a:t>
            </a:r>
            <a:endParaRPr lang="en-US" altLang="zh-CN" sz="2400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27075" y="1859280"/>
            <a:ext cx="10850245" cy="1609725"/>
          </a:xfrm>
        </p:spPr>
        <p:txBody>
          <a:bodyPr/>
          <a:lstStyle/>
          <a:p>
            <a:r>
              <a:rPr lang="en-US" altLang="zh-CN" sz="4400" dirty="0"/>
              <a:t>Neural Auto-Curricula</a:t>
            </a:r>
            <a:endParaRPr lang="en-US" altLang="zh-CN" sz="440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71196" y="4964878"/>
            <a:ext cx="10848976" cy="296271"/>
          </a:xfrm>
        </p:spPr>
        <p:txBody>
          <a:bodyPr/>
          <a:lstStyle/>
          <a:p>
            <a:r>
              <a:rPr lang="en-US" altLang="zh-CN" sz="1600" dirty="0"/>
              <a:t>2022.5.6</a:t>
            </a:r>
            <a:endParaRPr lang="zh-CN" altLang="en-US" sz="1600" dirty="0"/>
          </a:p>
        </p:txBody>
      </p:sp>
      <p:sp>
        <p:nvSpPr>
          <p:cNvPr id="6" name="文本占位符 10"/>
          <p:cNvSpPr>
            <a:spLocks noGrp="1"/>
          </p:cNvSpPr>
          <p:nvPr/>
        </p:nvSpPr>
        <p:spPr>
          <a:xfrm>
            <a:off x="10030460" y="6356985"/>
            <a:ext cx="1935480" cy="296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汪永毅</a:t>
            </a:r>
            <a:endParaRPr lang="zh-CN" altLang="en-US" sz="1600" dirty="0"/>
          </a:p>
        </p:txBody>
      </p:sp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摘要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475" y="1691005"/>
            <a:ext cx="11633200" cy="52622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训练范式以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PSRO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为代表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历史版本的集合，按某个分布（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）从中抽样得到对手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针对对手给出策略（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Best Response 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传统方法选择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基于人类经验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博弈论知识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能否仅通过和游戏环境交互，自动学习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Neural Auto-Curricula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本文提出的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框架解决了在双人零和博弈中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自动发现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60795" y="2976245"/>
            <a:ext cx="4823460" cy="36614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本文使用的符号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475" y="1691005"/>
            <a:ext cx="11633200" cy="41541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博弈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G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从分布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P(G)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中采样得到（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即发牌的上帝）。策略表示为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策略的收益矩阵为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时刻元博弈收益矩阵为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，策略集合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Meta-Solver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为一个神经网络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，根据元博弈的收益矩阵，选择一个历史策略的分布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Best Response 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优化目标：使偏离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混合策略的收益最小（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exploitability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220" t="15598"/>
          <a:stretch>
            <a:fillRect/>
          </a:stretch>
        </p:blipFill>
        <p:spPr>
          <a:xfrm>
            <a:off x="7840980" y="1802130"/>
            <a:ext cx="2273300" cy="313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070" y="2509520"/>
            <a:ext cx="1271905" cy="346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10" y="3249295"/>
            <a:ext cx="3739515" cy="387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980" y="3249295"/>
            <a:ext cx="427990" cy="359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975" y="3958590"/>
            <a:ext cx="2007870" cy="3155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090" y="2308225"/>
            <a:ext cx="3783965" cy="7480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990" y="4516120"/>
            <a:ext cx="3375660" cy="7200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380" y="5791835"/>
            <a:ext cx="6404610" cy="9258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算法流程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105" y="1250315"/>
            <a:ext cx="9829165" cy="51968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算法流程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3741" t="3543" r="3295" b="28996"/>
          <a:stretch>
            <a:fillRect/>
          </a:stretch>
        </p:blipFill>
        <p:spPr>
          <a:xfrm>
            <a:off x="1461770" y="1343660"/>
            <a:ext cx="9137650" cy="35058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9400" y="4893310"/>
            <a:ext cx="11633200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初始随机策略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{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[meta-solver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计算分布，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best response 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发现新策略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用新策略扩展元博弈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r>
              <a:rPr lang="en-US" altLang="zh-CN" sz="20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exploitability →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反向传播梯度最小化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exploitability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优化目标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1000" y="1602105"/>
            <a:ext cx="11633200" cy="4892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Objective: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meta-solver f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求得，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φ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best response oracle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得到，均依赖于网络参数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	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6130" y="1414145"/>
            <a:ext cx="6404610" cy="925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2647950"/>
            <a:ext cx="6572250" cy="4876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20" y="3552825"/>
            <a:ext cx="9052560" cy="21983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005" y="3400425"/>
            <a:ext cx="1461770" cy="2159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67921" y="2098611"/>
            <a:ext cx="10654568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为表述方便，固定一个参数，将二元函数变为一元函数。（离散情况是博弈矩阵的一行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一列）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Curry operation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（柯里化）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0603" y="2698183"/>
            <a:ext cx="7008434" cy="221430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89670" y="5103686"/>
            <a:ext cx="10654568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对博弈而言，固定一方策略为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，另一方当前策略为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，则其策略提升算子可以表示为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800" y="5797779"/>
            <a:ext cx="6382371" cy="38585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54" y="5772344"/>
            <a:ext cx="948614" cy="411287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 Solver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5445" y="1375410"/>
            <a:ext cx="11633200" cy="52622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时刻，大小为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t*t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meta-game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收益矩阵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映射为行策略上的概率分布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π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性质（借助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PointNet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论文思想实现）：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能够处理不同大小的收益矩阵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，因为每步迭代增加新的策略，收益矩阵会多一行一列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的行，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相应位置的值也交换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对每行独立使用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MLP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，参数共享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的列，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输出不变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使用对称的函数（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MAX, AVG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165" y="2010410"/>
            <a:ext cx="1998980" cy="455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Meta Solver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9320" y="1056640"/>
            <a:ext cx="7617460" cy="1647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90" y="2928620"/>
            <a:ext cx="7696835" cy="16935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15" y="4889500"/>
            <a:ext cx="7823200" cy="16287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 Solver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5445" y="1375410"/>
            <a:ext cx="11633200" cy="52622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时刻，大小为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t*t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meta-game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收益矩阵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映射为行策略上的概率分布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π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性质（借助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PointNet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论文思想实现）：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能够处理不同大小的收益矩阵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，因为每步迭代增加新的策略，收益矩阵会多一行一列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的行，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相应位置的值也交换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对每行独立使用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MLP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，参数共享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的列，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输出不变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使用对称的函数（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MAX, AVG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165" y="2010410"/>
            <a:ext cx="1998980" cy="455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9924" y="2104510"/>
            <a:ext cx="10654568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群体是一个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的集合，包含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，估值矩阵表明这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之间相对强弱关系。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Population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（群体）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Evaluation Matrix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（估值矩阵）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233" y="3053481"/>
            <a:ext cx="9505950" cy="11144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69924" y="4852626"/>
            <a:ext cx="10654568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现实游戏策略空间往往很大，所以考虑纳什均衡仅考虑由群体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确定的估值矩阵。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FFG Game Decomposition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790" y="2540125"/>
            <a:ext cx="10556420" cy="285727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3000" y="139887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Transitive Game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（传递博弈）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23787" y="5472879"/>
            <a:ext cx="4476234" cy="430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即存在一个对手无关的绝对实力度量。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099" y="2047875"/>
            <a:ext cx="9743801" cy="29495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962999" y="1398876"/>
            <a:ext cx="889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Monotonic game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（单调博弈）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传递博弈的推广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137" y="1948961"/>
            <a:ext cx="9269876" cy="378362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THEME" val="https://www.islide.cc;"/>
</p:tagLst>
</file>

<file path=ppt/tags/tag10.xml><?xml version="1.0" encoding="utf-8"?>
<p:tagLst xmlns:p="http://schemas.openxmlformats.org/presentationml/2006/main">
  <p:tag name="ISLIDE.THEME" val="https://www.islide.cc;"/>
</p:tagLst>
</file>

<file path=ppt/tags/tag11.xml><?xml version="1.0" encoding="utf-8"?>
<p:tagLst xmlns:p="http://schemas.openxmlformats.org/presentationml/2006/main">
  <p:tag name="ISLIDE.THEME" val="https://www.islide.cc;"/>
</p:tagLst>
</file>

<file path=ppt/tags/tag12.xml><?xml version="1.0" encoding="utf-8"?>
<p:tagLst xmlns:p="http://schemas.openxmlformats.org/presentationml/2006/main">
  <p:tag name="ISLIDE.THEME" val="https://www.islide.cc;"/>
</p:tagLst>
</file>

<file path=ppt/tags/tag13.xml><?xml version="1.0" encoding="utf-8"?>
<p:tagLst xmlns:p="http://schemas.openxmlformats.org/presentationml/2006/main">
  <p:tag name="ISLIDE.THEME" val="https://www.islide.cc;"/>
</p:tagLst>
</file>

<file path=ppt/tags/tag14.xml><?xml version="1.0" encoding="utf-8"?>
<p:tagLst xmlns:p="http://schemas.openxmlformats.org/presentationml/2006/main">
  <p:tag name="ISLIDE.THEME" val="https://www.islide.cc;"/>
</p:tagLst>
</file>

<file path=ppt/tags/tag15.xml><?xml version="1.0" encoding="utf-8"?>
<p:tagLst xmlns:p="http://schemas.openxmlformats.org/presentationml/2006/main">
  <p:tag name="ISLIDE.THEME" val="https://www.islide.cc;"/>
</p:tagLst>
</file>

<file path=ppt/tags/tag16.xml><?xml version="1.0" encoding="utf-8"?>
<p:tagLst xmlns:p="http://schemas.openxmlformats.org/presentationml/2006/main">
  <p:tag name="ISLIDE.THEME" val="https://www.islide.cc;"/>
</p:tagLst>
</file>

<file path=ppt/tags/tag17.xml><?xml version="1.0" encoding="utf-8"?>
<p:tagLst xmlns:p="http://schemas.openxmlformats.org/presentationml/2006/main">
  <p:tag name="KSO_WM_UNIT_PLACING_PICTURE_USER_VIEWPORT" val="{&quot;height&quot;:4620,&quot;width&quot;:6462}"/>
</p:tagLst>
</file>

<file path=ppt/tags/tag18.xml><?xml version="1.0" encoding="utf-8"?>
<p:tagLst xmlns:p="http://schemas.openxmlformats.org/presentationml/2006/main">
  <p:tag name="ISLIDE.THEME" val="https://www.islide.cc;"/>
</p:tagLst>
</file>

<file path=ppt/tags/tag19.xml><?xml version="1.0" encoding="utf-8"?>
<p:tagLst xmlns:p="http://schemas.openxmlformats.org/presentationml/2006/main">
  <p:tag name="ISLIDE.THEME" val="https://www.islide.cc;"/>
</p:tagLst>
</file>

<file path=ppt/tags/tag2.xml><?xml version="1.0" encoding="utf-8"?>
<p:tagLst xmlns:p="http://schemas.openxmlformats.org/presentationml/2006/main">
  <p:tag name="ISLIDE.THEME" val="https://www.islide.cc;"/>
</p:tagLst>
</file>

<file path=ppt/tags/tag20.xml><?xml version="1.0" encoding="utf-8"?>
<p:tagLst xmlns:p="http://schemas.openxmlformats.org/presentationml/2006/main">
  <p:tag name="ISLIDE.THEME" val="https://www.islide.cc;"/>
</p:tagLst>
</file>

<file path=ppt/tags/tag21.xml><?xml version="1.0" encoding="utf-8"?>
<p:tagLst xmlns:p="http://schemas.openxmlformats.org/presentationml/2006/main">
  <p:tag name="ISLIDE.THEME" val="https://www.islide.cc;"/>
</p:tagLst>
</file>

<file path=ppt/tags/tag22.xml><?xml version="1.0" encoding="utf-8"?>
<p:tagLst xmlns:p="http://schemas.openxmlformats.org/presentationml/2006/main">
  <p:tag name="ISLIDE.THEME" val="https://www.islide.cc;"/>
</p:tagLst>
</file>

<file path=ppt/tags/tag23.xml><?xml version="1.0" encoding="utf-8"?>
<p:tagLst xmlns:p="http://schemas.openxmlformats.org/presentationml/2006/main">
  <p:tag name="ISLIDE.THEME" val="https://www.islide.cc;"/>
</p:tagLst>
</file>

<file path=ppt/tags/tag24.xml><?xml version="1.0" encoding="utf-8"?>
<p:tagLst xmlns:p="http://schemas.openxmlformats.org/presentationml/2006/main">
  <p:tag name="ISLIDE.THEME" val="https://www.islide.cc;"/>
</p:tagLst>
</file>

<file path=ppt/tags/tag25.xml><?xml version="1.0" encoding="utf-8"?>
<p:tagLst xmlns:p="http://schemas.openxmlformats.org/presentationml/2006/main">
  <p:tag name="ISLIDE.THEME" val="https://www.islide.cc;"/>
</p:tagLst>
</file>

<file path=ppt/tags/tag26.xml><?xml version="1.0" encoding="utf-8"?>
<p:tagLst xmlns:p="http://schemas.openxmlformats.org/presentationml/2006/main">
  <p:tag name="ISLIDE.THEME" val="https://www.islide.cc;"/>
</p:tagLst>
</file>

<file path=ppt/tags/tag27.xml><?xml version="1.0" encoding="utf-8"?>
<p:tagLst xmlns:p="http://schemas.openxmlformats.org/presentationml/2006/main">
  <p:tag name="ISLIDE.THEME" val="https://www.islide.cc;"/>
</p:tagLst>
</file>

<file path=ppt/tags/tag28.xml><?xml version="1.0" encoding="utf-8"?>
<p:tagLst xmlns:p="http://schemas.openxmlformats.org/presentationml/2006/main">
  <p:tag name="ISLIDE.THEME" val="https://www.islide.cc;"/>
</p:tagLst>
</file>

<file path=ppt/tags/tag29.xml><?xml version="1.0" encoding="utf-8"?>
<p:tagLst xmlns:p="http://schemas.openxmlformats.org/presentationml/2006/main">
  <p:tag name="ISLIDE.THEME" val="https://www.islide.cc;"/>
</p:tagLst>
</file>

<file path=ppt/tags/tag3.xml><?xml version="1.0" encoding="utf-8"?>
<p:tagLst xmlns:p="http://schemas.openxmlformats.org/presentationml/2006/main">
  <p:tag name="ISLIDE.THEME" val="https://www.islide.cc;"/>
</p:tagLst>
</file>

<file path=ppt/tags/tag30.xml><?xml version="1.0" encoding="utf-8"?>
<p:tagLst xmlns:p="http://schemas.openxmlformats.org/presentationml/2006/main">
  <p:tag name="ISLIDE.THEME" val="https://www.islide.cc;"/>
</p:tagLst>
</file>

<file path=ppt/tags/tag31.xml><?xml version="1.0" encoding="utf-8"?>
<p:tagLst xmlns:p="http://schemas.openxmlformats.org/presentationml/2006/main">
  <p:tag name="ISLIDE.THEME" val="https://www.islide.cc;"/>
</p:tagLst>
</file>

<file path=ppt/tags/tag32.xml><?xml version="1.0" encoding="utf-8"?>
<p:tagLst xmlns:p="http://schemas.openxmlformats.org/presentationml/2006/main">
  <p:tag name="ISLIDE.THEME" val="https://www.islide.cc;"/>
</p:tagLst>
</file>

<file path=ppt/tags/tag33.xml><?xml version="1.0" encoding="utf-8"?>
<p:tagLst xmlns:p="http://schemas.openxmlformats.org/presentationml/2006/main">
  <p:tag name="ISLIDE.THEME" val="https://www.islide.cc;"/>
</p:tagLst>
</file>

<file path=ppt/tags/tag34.xml><?xml version="1.0" encoding="utf-8"?>
<p:tagLst xmlns:p="http://schemas.openxmlformats.org/presentationml/2006/main">
  <p:tag name="ISLIDE.THEME" val="https://www.islide.cc;"/>
</p:tagLst>
</file>

<file path=ppt/tags/tag35.xml><?xml version="1.0" encoding="utf-8"?>
<p:tagLst xmlns:p="http://schemas.openxmlformats.org/presentationml/2006/main">
  <p:tag name="ISLIDE.THEME" val="https://www.islide.cc;"/>
</p:tagLst>
</file>

<file path=ppt/tags/tag36.xml><?xml version="1.0" encoding="utf-8"?>
<p:tagLst xmlns:p="http://schemas.openxmlformats.org/presentationml/2006/main">
  <p:tag name="ISLIDE.THEME" val="https://www.islide.cc;"/>
</p:tagLst>
</file>

<file path=ppt/tags/tag37.xml><?xml version="1.0" encoding="utf-8"?>
<p:tagLst xmlns:p="http://schemas.openxmlformats.org/presentationml/2006/main">
  <p:tag name="KSO_WM_UNIT_PLACING_PICTURE_USER_VIEWPORT" val="{&quot;height&quot;:6768,&quot;width&quot;:8370}"/>
</p:tagLst>
</file>

<file path=ppt/tags/tag38.xml><?xml version="1.0" encoding="utf-8"?>
<p:tagLst xmlns:p="http://schemas.openxmlformats.org/presentationml/2006/main">
  <p:tag name="ISLIDE.THEME" val="https://www.islide.cc;"/>
</p:tagLst>
</file>

<file path=ppt/tags/tag39.xml><?xml version="1.0" encoding="utf-8"?>
<p:tagLst xmlns:p="http://schemas.openxmlformats.org/presentationml/2006/main">
  <p:tag name="KSO_WM_UNIT_PLACING_PICTURE_USER_VIEWPORT" val="{&quot;height&quot;:6768,&quot;width&quot;:8370}"/>
</p:tagLst>
</file>

<file path=ppt/tags/tag4.xml><?xml version="1.0" encoding="utf-8"?>
<p:tagLst xmlns:p="http://schemas.openxmlformats.org/presentationml/2006/main">
  <p:tag name="ISLIDE.THEME" val="https://www.islide.cc;"/>
</p:tagLst>
</file>

<file path=ppt/tags/tag40.xml><?xml version="1.0" encoding="utf-8"?>
<p:tagLst xmlns:p="http://schemas.openxmlformats.org/presentationml/2006/main">
  <p:tag name="ISLIDE.THEME" val="https://www.islide.cc;"/>
</p:tagLst>
</file>

<file path=ppt/tags/tag41.xml><?xml version="1.0" encoding="utf-8"?>
<p:tagLst xmlns:p="http://schemas.openxmlformats.org/presentationml/2006/main">
  <p:tag name="ISLIDE.THEME" val="https://www.islide.cc;"/>
</p:tagLst>
</file>

<file path=ppt/tags/tag42.xml><?xml version="1.0" encoding="utf-8"?>
<p:tagLst xmlns:p="http://schemas.openxmlformats.org/presentationml/2006/main">
  <p:tag name="ISLIDE.THEME" val="https://www.islide.cc;"/>
</p:tagLst>
</file>

<file path=ppt/tags/tag43.xml><?xml version="1.0" encoding="utf-8"?>
<p:tagLst xmlns:p="http://schemas.openxmlformats.org/presentationml/2006/main">
  <p:tag name="ISLIDE.THEME" val="https://www.islide.cc;"/>
</p:tagLst>
</file>

<file path=ppt/tags/tag44.xml><?xml version="1.0" encoding="utf-8"?>
<p:tagLst xmlns:p="http://schemas.openxmlformats.org/presentationml/2006/main">
  <p:tag name="ISLIDE.THEME" val="https://www.islide.cc;"/>
</p:tagLst>
</file>

<file path=ppt/tags/tag45.xml><?xml version="1.0" encoding="utf-8"?>
<p:tagLst xmlns:p="http://schemas.openxmlformats.org/presentationml/2006/main">
  <p:tag name="ISLIDE.THEME" val="https://www.islide.cc;"/>
</p:tagLst>
</file>

<file path=ppt/tags/tag46.xml><?xml version="1.0" encoding="utf-8"?>
<p:tagLst xmlns:p="http://schemas.openxmlformats.org/presentationml/2006/main">
  <p:tag name="ISLIDE.THEME" val="https://www.islide.cc;"/>
</p:tagLst>
</file>

<file path=ppt/tags/tag47.xml><?xml version="1.0" encoding="utf-8"?>
<p:tagLst xmlns:p="http://schemas.openxmlformats.org/presentationml/2006/main">
  <p:tag name="ISLIDE.THEME" val="https://www.islide.cc;"/>
</p:tagLst>
</file>

<file path=ppt/tags/tag48.xml><?xml version="1.0" encoding="utf-8"?>
<p:tagLst xmlns:p="http://schemas.openxmlformats.org/presentationml/2006/main">
  <p:tag name="KSO_WM_UNIT_PLACING_PICTURE_USER_VIEWPORT" val="{&quot;height&quot;:5766,&quot;width&quot;:7596}"/>
</p:tagLst>
</file>

<file path=ppt/tags/tag49.xml><?xml version="1.0" encoding="utf-8"?>
<p:tagLst xmlns:p="http://schemas.openxmlformats.org/presentationml/2006/main">
  <p:tag name="ISLIDE.THEME" val="https://www.islide.cc;"/>
</p:tagLst>
</file>

<file path=ppt/tags/tag5.xml><?xml version="1.0" encoding="utf-8"?>
<p:tagLst xmlns:p="http://schemas.openxmlformats.org/presentationml/2006/main">
  <p:tag name="ISLIDE.THEME" val="https://www.islide.cc;"/>
</p:tagLst>
</file>

<file path=ppt/tags/tag50.xml><?xml version="1.0" encoding="utf-8"?>
<p:tagLst xmlns:p="http://schemas.openxmlformats.org/presentationml/2006/main">
  <p:tag name="ISLIDE.THEME" val="https://www.islide.cc;"/>
</p:tagLst>
</file>

<file path=ppt/tags/tag51.xml><?xml version="1.0" encoding="utf-8"?>
<p:tagLst xmlns:p="http://schemas.openxmlformats.org/presentationml/2006/main">
  <p:tag name="ISLIDE.THEME" val="https://www.islide.cc;"/>
</p:tagLst>
</file>

<file path=ppt/tags/tag52.xml><?xml version="1.0" encoding="utf-8"?>
<p:tagLst xmlns:p="http://schemas.openxmlformats.org/presentationml/2006/main">
  <p:tag name="ISLIDE.THEME" val="https://www.islide.cc;"/>
</p:tagLst>
</file>

<file path=ppt/tags/tag53.xml><?xml version="1.0" encoding="utf-8"?>
<p:tagLst xmlns:p="http://schemas.openxmlformats.org/presentationml/2006/main">
  <p:tag name="ISLIDE.THEME" val="https://www.islide.cc;"/>
</p:tagLst>
</file>

<file path=ppt/tags/tag54.xml><?xml version="1.0" encoding="utf-8"?>
<p:tagLst xmlns:p="http://schemas.openxmlformats.org/presentationml/2006/main">
  <p:tag name="ISLIDE.THEME" val="https://www.islide.cc;"/>
</p:tagLst>
</file>

<file path=ppt/tags/tag55.xml><?xml version="1.0" encoding="utf-8"?>
<p:tagLst xmlns:p="http://schemas.openxmlformats.org/presentationml/2006/main">
  <p:tag name="ISLIDE.THEME" val="https://www.islide.cc;"/>
</p:tagLst>
</file>

<file path=ppt/tags/tag56.xml><?xml version="1.0" encoding="utf-8"?>
<p:tagLst xmlns:p="http://schemas.openxmlformats.org/presentationml/2006/main">
  <p:tag name="ISLIDE.THEME" val="https://www.islide.cc;"/>
</p:tagLst>
</file>

<file path=ppt/tags/tag57.xml><?xml version="1.0" encoding="utf-8"?>
<p:tagLst xmlns:p="http://schemas.openxmlformats.org/presentationml/2006/main">
  <p:tag name="ISLIDE.THEME" val="#210658"/>
  <p:tag name="COMMONDATA" val="eyJoZGlkIjoiZmI1YTQ1NWYwNGQyODRlZWFkNTkyNWYzODZlZTgwMWYifQ=="/>
  <p:tag name="KSO_WPP_MARK_KEY" val="7eec52df-b4d7-4100-8e62-cd401ab0e218"/>
</p:tagLst>
</file>

<file path=ppt/tags/tag6.xml><?xml version="1.0" encoding="utf-8"?>
<p:tagLst xmlns:p="http://schemas.openxmlformats.org/presentationml/2006/main">
  <p:tag name="ISLIDE.THEME" val="https://www.islide.cc;"/>
</p:tagLst>
</file>

<file path=ppt/tags/tag7.xml><?xml version="1.0" encoding="utf-8"?>
<p:tagLst xmlns:p="http://schemas.openxmlformats.org/presentationml/2006/main">
  <p:tag name="ISLIDE.THEME" val="https://www.islide.cc;"/>
</p:tagLst>
</file>

<file path=ppt/tags/tag8.xml><?xml version="1.0" encoding="utf-8"?>
<p:tagLst xmlns:p="http://schemas.openxmlformats.org/presentationml/2006/main">
  <p:tag name="ISLIDE.THEME" val="https://www.islide.cc;"/>
</p:tagLst>
</file>

<file path=ppt/tags/tag9.xml><?xml version="1.0" encoding="utf-8"?>
<p:tagLst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63E61"/>
      </a:accent1>
      <a:accent2>
        <a:srgbClr val="FFBC00"/>
      </a:accent2>
      <a:accent3>
        <a:srgbClr val="989E9D"/>
      </a:accent3>
      <a:accent4>
        <a:srgbClr val="787A7D"/>
      </a:accent4>
      <a:accent5>
        <a:srgbClr val="676768"/>
      </a:accent5>
      <a:accent6>
        <a:srgbClr val="555658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63E61"/>
    </a:accent1>
    <a:accent2>
      <a:srgbClr val="FFBC00"/>
    </a:accent2>
    <a:accent3>
      <a:srgbClr val="989E9D"/>
    </a:accent3>
    <a:accent4>
      <a:srgbClr val="787A7D"/>
    </a:accent4>
    <a:accent5>
      <a:srgbClr val="676768"/>
    </a:accent5>
    <a:accent6>
      <a:srgbClr val="555658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7160</Words>
  <Application>WPS 演示</Application>
  <PresentationFormat>宽屏</PresentationFormat>
  <Paragraphs>650</Paragraphs>
  <Slides>52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Arial</vt:lpstr>
      <vt:lpstr>宋体</vt:lpstr>
      <vt:lpstr>Wingdings</vt:lpstr>
      <vt:lpstr>微软雅黑</vt:lpstr>
      <vt:lpstr>Arial Unicode MS</vt:lpstr>
      <vt:lpstr>Calibri</vt:lpstr>
      <vt:lpstr>-apple-system</vt:lpstr>
      <vt:lpstr>Segoe Print</vt:lpstr>
      <vt:lpstr>主题5</vt:lpstr>
      <vt:lpstr>TCLayout.ActiveDocument.1</vt:lpstr>
      <vt:lpstr>TCLayout.ActiveDocument.1</vt:lpstr>
      <vt:lpstr>TCLayout.ActiveDocument.1</vt:lpstr>
      <vt:lpstr>TCLayout.ActiveDocument.1</vt:lpstr>
      <vt:lpstr>Open-ended Learning in Symmetric Zero-sum Games</vt:lpstr>
      <vt:lpstr>本文贡献</vt:lpstr>
      <vt:lpstr>理论部分</vt:lpstr>
      <vt:lpstr>理论部分</vt:lpstr>
      <vt:lpstr>理论部分</vt:lpstr>
      <vt:lpstr>理论部分</vt:lpstr>
      <vt:lpstr>理论部分</vt:lpstr>
      <vt:lpstr>理论部分</vt:lpstr>
      <vt:lpstr>理论部分</vt:lpstr>
      <vt:lpstr>理论部分</vt:lpstr>
      <vt:lpstr>理论部分</vt:lpstr>
      <vt:lpstr>理论部分</vt:lpstr>
      <vt:lpstr>理论部分</vt:lpstr>
      <vt:lpstr>理论部分</vt:lpstr>
      <vt:lpstr>理论部分</vt:lpstr>
      <vt:lpstr>理论部分</vt:lpstr>
      <vt:lpstr>理论部分</vt:lpstr>
      <vt:lpstr>理论部分</vt:lpstr>
      <vt:lpstr>算法部分</vt:lpstr>
      <vt:lpstr>算法部分</vt:lpstr>
      <vt:lpstr>算法部分</vt:lpstr>
      <vt:lpstr>算法部分</vt:lpstr>
      <vt:lpstr>实验部分</vt:lpstr>
      <vt:lpstr>实验部分</vt:lpstr>
      <vt:lpstr>实验部分</vt:lpstr>
      <vt:lpstr>实验部分</vt:lpstr>
      <vt:lpstr>Double Oracle 算法</vt:lpstr>
      <vt:lpstr>为什么讲Double Oracle算法</vt:lpstr>
      <vt:lpstr>Double Oracle算法</vt:lpstr>
      <vt:lpstr>Double Oracle算法（石头剪刀布的例子）</vt:lpstr>
      <vt:lpstr>Double Oracle算法</vt:lpstr>
      <vt:lpstr>Double Oracle算法（扩展形式）</vt:lpstr>
      <vt:lpstr>A Unified Game-Theoretic Approach to Multiagent Reinforcement Learning</vt:lpstr>
      <vt:lpstr>本文工作</vt:lpstr>
      <vt:lpstr>回顾</vt:lpstr>
      <vt:lpstr>PSRO</vt:lpstr>
      <vt:lpstr>求解Meta-strategy——为历史策略分配权重</vt:lpstr>
      <vt:lpstr>Replicator Dynamics</vt:lpstr>
      <vt:lpstr>Projected Replicator Dynamics</vt:lpstr>
      <vt:lpstr>PSRO的一种近似实现——DCH (Deep Cognitive Hierarchies)</vt:lpstr>
      <vt:lpstr>Joint Policy Correlation——衡量独立训练造成的过拟合</vt:lpstr>
      <vt:lpstr>实验——Leduc Poker</vt:lpstr>
      <vt:lpstr>实验——Leduc Poker</vt:lpstr>
      <vt:lpstr>Neural Auto-Curricula</vt:lpstr>
      <vt:lpstr> 摘要</vt:lpstr>
      <vt:lpstr>本文使用的符号</vt:lpstr>
      <vt:lpstr> 算法流程</vt:lpstr>
      <vt:lpstr> 算法流程</vt:lpstr>
      <vt:lpstr>优化目标</vt:lpstr>
      <vt:lpstr>Meta Solver</vt:lpstr>
      <vt:lpstr> Meta Solver</vt:lpstr>
      <vt:lpstr>Meta Solver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26641</cp:lastModifiedBy>
  <cp:revision>309</cp:revision>
  <cp:lastPrinted>2018-08-02T16:00:00Z</cp:lastPrinted>
  <dcterms:created xsi:type="dcterms:W3CDTF">2018-08-02T16:00:00Z</dcterms:created>
  <dcterms:modified xsi:type="dcterms:W3CDTF">2025-05-31T14:34:33Z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88B2440549964D2E8A4BC6D1852C7AD7</vt:lpwstr>
  </property>
  <property fmtid="{D5CDD505-2E9C-101B-9397-08002B2CF9AE}" pid="4" name="KSOProductBuildVer">
    <vt:lpwstr>2052-11.1.0.12165</vt:lpwstr>
  </property>
</Properties>
</file>